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Avenir Next For Intuit"/>
      <p:regular r:id="rId44"/>
      <p:bold r:id="rId45"/>
      <p:italic r:id="rId46"/>
      <p:boldItalic r:id="rId47"/>
    </p:embeddedFont>
    <p:embeddedFont>
      <p:font typeface="Average"/>
      <p:regular r:id="rId48"/>
    </p:embeddedFont>
    <p:embeddedFont>
      <p:font typeface="Oswald"/>
      <p:regular r:id="rId49"/>
      <p:bold r:id="rId50"/>
    </p:embeddedFont>
    <p:embeddedFont>
      <p:font typeface="AvenirNext forINTUIT W05 Demi"/>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AvenirNextForIntuit-regular.fntdata"/><Relationship Id="rId43" Type="http://schemas.openxmlformats.org/officeDocument/2006/relationships/slide" Target="slides/slide38.xml"/><Relationship Id="rId46" Type="http://schemas.openxmlformats.org/officeDocument/2006/relationships/font" Target="fonts/AvenirNextForIntuit-italic.fntdata"/><Relationship Id="rId45" Type="http://schemas.openxmlformats.org/officeDocument/2006/relationships/font" Target="fonts/AvenirNextForIntui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verage-regular.fntdata"/><Relationship Id="rId47" Type="http://schemas.openxmlformats.org/officeDocument/2006/relationships/font" Target="fonts/AvenirNextForIntuit-boldItalic.fntdata"/><Relationship Id="rId49"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venirNextforINTUITW05Demi-regular.fntdata"/><Relationship Id="rId50" Type="http://schemas.openxmlformats.org/officeDocument/2006/relationships/font" Target="fonts/Oswald-bold.fntdata"/><Relationship Id="rId53" Type="http://schemas.openxmlformats.org/officeDocument/2006/relationships/font" Target="fonts/AvenirNextforINTUITW05Demi-italic.fntdata"/><Relationship Id="rId52" Type="http://schemas.openxmlformats.org/officeDocument/2006/relationships/font" Target="fonts/AvenirNextforINTUITW05Demi-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AvenirNextforINTUITW05Demi-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f4d064ca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f4d064ca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833719855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83371985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cf4d064ca6_0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f4d064ca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f4d064ca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f4d064ca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f4d064ca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f4d064ca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83371985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83371985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f4d064ca6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f4d064ca6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f4d064ca6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f4d064ca6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f4d064ca6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f4d064ca6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f4d064ca6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cf4d064ca6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d0a6c72ac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d0a6c72ac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f4d064ca6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f4d064ca6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83371985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183371985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83371985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183371985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83371985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83371985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83371985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83371985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f4d064ca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f4d064ca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ebe6a9c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ebe6a9c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ebe6a9ce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ebe6a9ce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f4d064ca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f4d064ca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f4d064ca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cf4d064ca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f4d064ca6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f4d064ca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cf4d064ca6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cf4d064ca6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cf4d064ca6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cf4d064ca6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2794b1fb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d2794b1fb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f4d064ca6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cf4d064ca6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f4d064ca6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f4d064ca6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cf4d064ca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cf4d064ca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f4d064ca6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cf4d064ca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cf4d064ca6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cf4d064ca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0a6c72a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0a6c72a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f4d064ca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f4d064ca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183371985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183371985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f4d064ca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f4d064ca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hyperlink" Target="https://www.microsoft.com/design/inclusiv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hyperlink" Target="https://www.linkedin.com/in/jjharrison/" TargetMode="External"/><Relationship Id="rId4" Type="http://schemas.openxmlformats.org/officeDocument/2006/relationships/image" Target="../media/image2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hyperlink" Target="http://www.youtube.com/watch?v=P1e7ZCKQfMA" TargetMode="Externa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hyperlink" Target="http://www.youtube.com/watch?v=zDMKK5WtDog" TargetMode="External"/><Relationship Id="rId4"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drive.google.com/file/d/1VTY5wa8lCvzCxo4cM1XQb263z16qngLQ/view" TargetMode="External"/><Relationship Id="rId4" Type="http://schemas.openxmlformats.org/officeDocument/2006/relationships/image" Target="../media/image1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fyvr.net/acme" TargetMode="Externa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v3.vuejs.org/guide/a11y-basics.html" TargetMode="External"/><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4.png"/><Relationship Id="rId7"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nvaccess.org/download/" TargetMode="External"/><Relationship Id="rId4" Type="http://schemas.openxmlformats.org/officeDocument/2006/relationships/hyperlink" Target="https://www.apple.com/voiceover/info/guide/_1121.html" TargetMode="External"/><Relationship Id="rId5" Type="http://schemas.openxmlformats.org/officeDocument/2006/relationships/hyperlink" Target="https://support.google.com/accessibility/android/answer/6283677?hl=en"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w3.org/TR/WCAG21/" TargetMode="External"/><Relationship Id="rId4" Type="http://schemas.openxmlformats.org/officeDocument/2006/relationships/hyperlink" Target="https://dequeuniversity.com/screenreaders/nvda-keyboard-shortcuts" TargetMode="External"/><Relationship Id="rId9" Type="http://schemas.openxmlformats.org/officeDocument/2006/relationships/hyperlink" Target="https://github.com/joshharrison626/Intro-To-Accessibility" TargetMode="External"/><Relationship Id="rId5" Type="http://schemas.openxmlformats.org/officeDocument/2006/relationships/hyperlink" Target="https://www.apple.com/voiceover/info/guide/_1121.html" TargetMode="External"/><Relationship Id="rId6" Type="http://schemas.openxmlformats.org/officeDocument/2006/relationships/hyperlink" Target="https://support.google.com/accessibility/android/answer/6283677?hl=en" TargetMode="External"/><Relationship Id="rId7" Type="http://schemas.openxmlformats.org/officeDocument/2006/relationships/hyperlink" Target="https://v3.vuejs.org/guide/a11y-basics.html" TargetMode="External"/><Relationship Id="rId8" Type="http://schemas.openxmlformats.org/officeDocument/2006/relationships/hyperlink" Target="http://fyvr.net/acm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youtube.com/watch?v=SL7YSqlEd8k" TargetMode="Externa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colourblindawareness.org/" TargetMode="External"/><Relationship Id="rId4" Type="http://schemas.openxmlformats.org/officeDocument/2006/relationships/hyperlink" Target="https://webaim.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Web Accessibility (A11y)</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latin typeface="Oswald"/>
                <a:ea typeface="Oswald"/>
                <a:cs typeface="Oswald"/>
                <a:sym typeface="Oswald"/>
              </a:rPr>
              <a:t>Josh Harrison, Intuit</a:t>
            </a:r>
            <a:endParaRPr>
              <a:latin typeface="Oswald"/>
              <a:ea typeface="Oswald"/>
              <a:cs typeface="Oswald"/>
              <a:sym typeface="Oswald"/>
            </a:endParaRPr>
          </a:p>
          <a:p>
            <a:pPr indent="0" lvl="0" marL="0" rtl="0" algn="ctr">
              <a:spcBef>
                <a:spcPts val="0"/>
              </a:spcBef>
              <a:spcAft>
                <a:spcPts val="0"/>
              </a:spcAft>
              <a:buNone/>
            </a:pPr>
            <a:r>
              <a:rPr lang="en">
                <a:latin typeface="Oswald"/>
                <a:ea typeface="Oswald"/>
                <a:cs typeface="Oswald"/>
                <a:sym typeface="Oswald"/>
              </a:rPr>
              <a:t>Staff Software Engineer</a:t>
            </a:r>
            <a:endParaRPr>
              <a:latin typeface="Oswald"/>
              <a:ea typeface="Oswald"/>
              <a:cs typeface="Oswald"/>
              <a:sym typeface="Oswald"/>
            </a:endParaRPr>
          </a:p>
          <a:p>
            <a:pPr indent="0" lvl="0" marL="0" rtl="0" algn="ctr">
              <a:spcBef>
                <a:spcPts val="0"/>
              </a:spcBef>
              <a:spcAft>
                <a:spcPts val="0"/>
              </a:spcAft>
              <a:buNone/>
            </a:pPr>
            <a:r>
              <a:rPr lang="en">
                <a:latin typeface="Oswald"/>
                <a:ea typeface="Oswald"/>
                <a:cs typeface="Oswald"/>
                <a:sym typeface="Oswald"/>
              </a:rPr>
              <a:t>Time Tracking/Payroll Accessibility Leader</a:t>
            </a:r>
            <a:endParaRPr>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Importance of Inclusive Design</a:t>
            </a:r>
            <a:endParaRPr/>
          </a:p>
        </p:txBody>
      </p:sp>
      <p:sp>
        <p:nvSpPr>
          <p:cNvPr id="120" name="Google Shape;120;p22"/>
          <p:cNvSpPr txBox="1"/>
          <p:nvPr/>
        </p:nvSpPr>
        <p:spPr>
          <a:xfrm>
            <a:off x="377399" y="1481328"/>
            <a:ext cx="8334600" cy="2809500"/>
          </a:xfrm>
          <a:prstGeom prst="rect">
            <a:avLst/>
          </a:prstGeom>
          <a:noFill/>
          <a:ln>
            <a:noFill/>
          </a:ln>
        </p:spPr>
        <p:txBody>
          <a:bodyPr anchorCtr="0" anchor="t" bIns="34275" lIns="68550" spcFirstLastPara="1" rIns="68550" wrap="square" tIns="34275">
            <a:noAutofit/>
          </a:bodyPr>
          <a:lstStyle/>
          <a:p>
            <a:pPr indent="0" lvl="0" marL="0" rtl="0" algn="l">
              <a:lnSpc>
                <a:spcPct val="95000"/>
              </a:lnSpc>
              <a:spcBef>
                <a:spcPts val="0"/>
              </a:spcBef>
              <a:spcAft>
                <a:spcPts val="300"/>
              </a:spcAft>
              <a:buNone/>
            </a:pPr>
            <a:r>
              <a:t/>
            </a:r>
            <a:endParaRPr sz="2000">
              <a:solidFill>
                <a:srgbClr val="000000"/>
              </a:solidFill>
              <a:latin typeface="AvenirNext forINTUIT W05 Demi"/>
              <a:ea typeface="AvenirNext forINTUIT W05 Demi"/>
              <a:cs typeface="AvenirNext forINTUIT W05 Demi"/>
              <a:sym typeface="AvenirNext forINTUIT W05 Demi"/>
            </a:endParaRPr>
          </a:p>
        </p:txBody>
      </p:sp>
      <p:pic>
        <p:nvPicPr>
          <p:cNvPr id="121" name="Google Shape;121;p22"/>
          <p:cNvPicPr preferRelativeResize="0"/>
          <p:nvPr/>
        </p:nvPicPr>
        <p:blipFill rotWithShape="1">
          <a:blip r:embed="rId3">
            <a:alphaModFix/>
          </a:blip>
          <a:srcRect b="13856" l="4787" r="7036" t="8648"/>
          <a:stretch/>
        </p:blipFill>
        <p:spPr>
          <a:xfrm>
            <a:off x="771325" y="1054625"/>
            <a:ext cx="7412900" cy="3986025"/>
          </a:xfrm>
          <a:prstGeom prst="rect">
            <a:avLst/>
          </a:prstGeom>
          <a:noFill/>
          <a:ln>
            <a:noFill/>
          </a:ln>
        </p:spPr>
      </p:pic>
      <p:sp>
        <p:nvSpPr>
          <p:cNvPr id="122" name="Google Shape;122;p22"/>
          <p:cNvSpPr/>
          <p:nvPr/>
        </p:nvSpPr>
        <p:spPr>
          <a:xfrm>
            <a:off x="3947800" y="3448750"/>
            <a:ext cx="1067100" cy="1353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Accessibility benefits everyone!</a:t>
            </a:r>
            <a:endParaRPr/>
          </a:p>
        </p:txBody>
      </p:sp>
      <p:pic>
        <p:nvPicPr>
          <p:cNvPr id="128" name="Google Shape;128;p23"/>
          <p:cNvPicPr preferRelativeResize="0"/>
          <p:nvPr/>
        </p:nvPicPr>
        <p:blipFill rotWithShape="1">
          <a:blip r:embed="rId3">
            <a:alphaModFix/>
          </a:blip>
          <a:srcRect b="14588" l="9332" r="3929" t="26323"/>
          <a:stretch/>
        </p:blipFill>
        <p:spPr>
          <a:xfrm>
            <a:off x="575875" y="941525"/>
            <a:ext cx="4608101" cy="2380300"/>
          </a:xfrm>
          <a:prstGeom prst="rect">
            <a:avLst/>
          </a:prstGeom>
          <a:noFill/>
          <a:ln>
            <a:noFill/>
          </a:ln>
          <a:effectLst>
            <a:outerShdw blurRad="57150" rotWithShape="0" algn="bl" dir="5400000" dist="19050">
              <a:srgbClr val="000000">
                <a:alpha val="50000"/>
              </a:srgbClr>
            </a:outerShdw>
          </a:effectLst>
        </p:spPr>
      </p:pic>
      <p:pic>
        <p:nvPicPr>
          <p:cNvPr id="129" name="Google Shape;129;p23"/>
          <p:cNvPicPr preferRelativeResize="0"/>
          <p:nvPr/>
        </p:nvPicPr>
        <p:blipFill rotWithShape="1">
          <a:blip r:embed="rId4">
            <a:alphaModFix/>
          </a:blip>
          <a:srcRect b="12961" l="10500" r="8970" t="-29105"/>
          <a:stretch/>
        </p:blipFill>
        <p:spPr>
          <a:xfrm>
            <a:off x="423475" y="2885475"/>
            <a:ext cx="2930599" cy="2181825"/>
          </a:xfrm>
          <a:prstGeom prst="rect">
            <a:avLst/>
          </a:prstGeom>
          <a:noFill/>
          <a:ln>
            <a:noFill/>
          </a:ln>
          <a:effectLst>
            <a:outerShdw blurRad="57150" rotWithShape="0" algn="bl" dir="5400000" dist="19050">
              <a:srgbClr val="000000">
                <a:alpha val="50000"/>
              </a:srgbClr>
            </a:outerShdw>
          </a:effectLst>
        </p:spPr>
      </p:pic>
      <p:pic>
        <p:nvPicPr>
          <p:cNvPr id="130" name="Google Shape;130;p23"/>
          <p:cNvPicPr preferRelativeResize="0"/>
          <p:nvPr/>
        </p:nvPicPr>
        <p:blipFill rotWithShape="1">
          <a:blip r:embed="rId5">
            <a:alphaModFix/>
          </a:blip>
          <a:srcRect b="0" l="0" r="6646" t="0"/>
          <a:stretch/>
        </p:blipFill>
        <p:spPr>
          <a:xfrm>
            <a:off x="5818875" y="3422550"/>
            <a:ext cx="2901650" cy="1644750"/>
          </a:xfrm>
          <a:prstGeom prst="rect">
            <a:avLst/>
          </a:prstGeom>
          <a:noFill/>
          <a:ln>
            <a:noFill/>
          </a:ln>
          <a:effectLst>
            <a:outerShdw blurRad="57150" rotWithShape="0" algn="bl" dir="5400000" dist="19050">
              <a:srgbClr val="000000">
                <a:alpha val="50000"/>
              </a:srgbClr>
            </a:outerShdw>
          </a:effectLst>
        </p:spPr>
      </p:pic>
      <p:pic>
        <p:nvPicPr>
          <p:cNvPr id="131" name="Google Shape;131;p23"/>
          <p:cNvPicPr preferRelativeResize="0"/>
          <p:nvPr/>
        </p:nvPicPr>
        <p:blipFill>
          <a:blip r:embed="rId6">
            <a:alphaModFix/>
          </a:blip>
          <a:stretch>
            <a:fillRect/>
          </a:stretch>
        </p:blipFill>
        <p:spPr>
          <a:xfrm>
            <a:off x="5286035" y="941525"/>
            <a:ext cx="3205890" cy="2380300"/>
          </a:xfrm>
          <a:prstGeom prst="rect">
            <a:avLst/>
          </a:prstGeom>
          <a:noFill/>
          <a:ln>
            <a:noFill/>
          </a:ln>
          <a:effectLst>
            <a:outerShdw blurRad="57150" rotWithShape="0" algn="bl" dir="5400000" dist="19050">
              <a:srgbClr val="000000">
                <a:alpha val="50000"/>
              </a:srgbClr>
            </a:outerShdw>
          </a:effectLst>
        </p:spPr>
      </p:pic>
      <p:pic>
        <p:nvPicPr>
          <p:cNvPr id="132" name="Google Shape;132;p23"/>
          <p:cNvPicPr preferRelativeResize="0"/>
          <p:nvPr/>
        </p:nvPicPr>
        <p:blipFill>
          <a:blip r:embed="rId7">
            <a:alphaModFix/>
          </a:blip>
          <a:stretch>
            <a:fillRect/>
          </a:stretch>
        </p:blipFill>
        <p:spPr>
          <a:xfrm>
            <a:off x="3430275" y="3422551"/>
            <a:ext cx="2312397" cy="164475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Failing to design inclusively</a:t>
            </a:r>
            <a:endParaRPr/>
          </a:p>
        </p:txBody>
      </p:sp>
      <p:pic>
        <p:nvPicPr>
          <p:cNvPr id="138" name="Google Shape;138;p24"/>
          <p:cNvPicPr preferRelativeResize="0"/>
          <p:nvPr/>
        </p:nvPicPr>
        <p:blipFill>
          <a:blip r:embed="rId3">
            <a:alphaModFix/>
          </a:blip>
          <a:stretch>
            <a:fillRect/>
          </a:stretch>
        </p:blipFill>
        <p:spPr>
          <a:xfrm>
            <a:off x="1738926" y="1116375"/>
            <a:ext cx="5666151" cy="37774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5"/>
          <p:cNvPicPr preferRelativeResize="0"/>
          <p:nvPr/>
        </p:nvPicPr>
        <p:blipFill rotWithShape="1">
          <a:blip r:embed="rId3">
            <a:alphaModFix/>
          </a:blip>
          <a:srcRect b="3185" l="0" r="0" t="51631"/>
          <a:stretch/>
        </p:blipFill>
        <p:spPr>
          <a:xfrm>
            <a:off x="4882350" y="1909949"/>
            <a:ext cx="2958650" cy="2324000"/>
          </a:xfrm>
          <a:prstGeom prst="rect">
            <a:avLst/>
          </a:prstGeom>
          <a:noFill/>
          <a:ln>
            <a:noFill/>
          </a:ln>
        </p:spPr>
      </p:pic>
      <p:pic>
        <p:nvPicPr>
          <p:cNvPr id="144" name="Google Shape;144;p25"/>
          <p:cNvPicPr preferRelativeResize="0"/>
          <p:nvPr/>
        </p:nvPicPr>
        <p:blipFill rotWithShape="1">
          <a:blip r:embed="rId3">
            <a:alphaModFix/>
          </a:blip>
          <a:srcRect b="49515" l="0" r="0" t="0"/>
          <a:stretch/>
        </p:blipFill>
        <p:spPr>
          <a:xfrm>
            <a:off x="1247225" y="1599725"/>
            <a:ext cx="2958650" cy="2596649"/>
          </a:xfrm>
          <a:prstGeom prst="rect">
            <a:avLst/>
          </a:prstGeom>
          <a:noFill/>
          <a:ln>
            <a:noFill/>
          </a:ln>
        </p:spPr>
      </p:pic>
      <p:sp>
        <p:nvSpPr>
          <p:cNvPr id="145" name="Google Shape;145;p25"/>
          <p:cNvSpPr/>
          <p:nvPr/>
        </p:nvSpPr>
        <p:spPr>
          <a:xfrm>
            <a:off x="1067825" y="1601250"/>
            <a:ext cx="3429000" cy="1495200"/>
          </a:xfrm>
          <a:prstGeom prst="roundRect">
            <a:avLst>
              <a:gd fmla="val 16667" name="adj"/>
            </a:avLst>
          </a:prstGeom>
          <a:noFill/>
          <a:ln cap="flat" cmpd="sng" w="28575">
            <a:solidFill>
              <a:schemeClr val="accent5"/>
            </a:solidFill>
            <a:prstDash val="solid"/>
            <a:round/>
            <a:headEnd len="sm" w="sm" type="none"/>
            <a:tailEnd len="sm" w="sm" type="none"/>
          </a:ln>
          <a:effectLst>
            <a:outerShdw blurRad="57150" rotWithShape="0" algn="bl" dir="5400000" dist="19050">
              <a:srgbClr val="000000">
                <a:alpha val="9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5"/>
          <p:cNvSpPr/>
          <p:nvPr/>
        </p:nvSpPr>
        <p:spPr>
          <a:xfrm>
            <a:off x="1067825" y="3042825"/>
            <a:ext cx="3429000" cy="1495200"/>
          </a:xfrm>
          <a:prstGeom prst="roundRect">
            <a:avLst>
              <a:gd fmla="val 16667" name="adj"/>
            </a:avLst>
          </a:prstGeom>
          <a:noFill/>
          <a:ln cap="flat" cmpd="sng" w="28575">
            <a:solidFill>
              <a:schemeClr val="accent5"/>
            </a:solidFill>
            <a:prstDash val="solid"/>
            <a:round/>
            <a:headEnd len="sm" w="sm" type="none"/>
            <a:tailEnd len="sm" w="sm" type="none"/>
          </a:ln>
          <a:effectLst>
            <a:outerShdw blurRad="57150" rotWithShape="0" algn="bl" dir="5400000" dist="19050">
              <a:srgbClr val="000000">
                <a:alpha val="9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5"/>
          <p:cNvPicPr preferRelativeResize="0"/>
          <p:nvPr/>
        </p:nvPicPr>
        <p:blipFill rotWithShape="1">
          <a:blip r:embed="rId3">
            <a:alphaModFix/>
          </a:blip>
          <a:srcRect b="94049" l="0" r="0" t="0"/>
          <a:stretch/>
        </p:blipFill>
        <p:spPr>
          <a:xfrm>
            <a:off x="4882350" y="1599725"/>
            <a:ext cx="2958650" cy="306050"/>
          </a:xfrm>
          <a:prstGeom prst="rect">
            <a:avLst/>
          </a:prstGeom>
          <a:noFill/>
          <a:ln>
            <a:noFill/>
          </a:ln>
        </p:spPr>
      </p:pic>
      <p:sp>
        <p:nvSpPr>
          <p:cNvPr id="148" name="Google Shape;148;p25"/>
          <p:cNvSpPr/>
          <p:nvPr/>
        </p:nvSpPr>
        <p:spPr>
          <a:xfrm>
            <a:off x="4647175" y="1601250"/>
            <a:ext cx="3429000" cy="1495200"/>
          </a:xfrm>
          <a:prstGeom prst="roundRect">
            <a:avLst>
              <a:gd fmla="val 16667" name="adj"/>
            </a:avLst>
          </a:prstGeom>
          <a:noFill/>
          <a:ln cap="flat" cmpd="sng" w="28575">
            <a:solidFill>
              <a:schemeClr val="accent5"/>
            </a:solidFill>
            <a:prstDash val="solid"/>
            <a:round/>
            <a:headEnd len="sm" w="sm" type="none"/>
            <a:tailEnd len="sm" w="sm" type="none"/>
          </a:ln>
          <a:effectLst>
            <a:outerShdw blurRad="57150" rotWithShape="0" algn="bl" dir="5400000" dist="19050">
              <a:srgbClr val="000000">
                <a:alpha val="9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5"/>
          <p:cNvSpPr/>
          <p:nvPr/>
        </p:nvSpPr>
        <p:spPr>
          <a:xfrm>
            <a:off x="4647175" y="3042825"/>
            <a:ext cx="3429000" cy="1495200"/>
          </a:xfrm>
          <a:prstGeom prst="roundRect">
            <a:avLst>
              <a:gd fmla="val 16667" name="adj"/>
            </a:avLst>
          </a:prstGeom>
          <a:noFill/>
          <a:ln cap="flat" cmpd="sng" w="28575">
            <a:solidFill>
              <a:schemeClr val="accent5"/>
            </a:solidFill>
            <a:prstDash val="solid"/>
            <a:round/>
            <a:headEnd len="sm" w="sm" type="none"/>
            <a:tailEnd len="sm" w="sm" type="none"/>
          </a:ln>
          <a:effectLst>
            <a:outerShdw blurRad="57150" rotWithShape="0" algn="bl" dir="5400000" dist="19050">
              <a:srgbClr val="000000">
                <a:alpha val="9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25"/>
          <p:cNvGrpSpPr/>
          <p:nvPr/>
        </p:nvGrpSpPr>
        <p:grpSpPr>
          <a:xfrm>
            <a:off x="2588850" y="2665325"/>
            <a:ext cx="3966300" cy="802200"/>
            <a:chOff x="4082975" y="762850"/>
            <a:chExt cx="3966300" cy="802200"/>
          </a:xfrm>
        </p:grpSpPr>
        <p:sp>
          <p:nvSpPr>
            <p:cNvPr id="151" name="Google Shape;151;p25"/>
            <p:cNvSpPr/>
            <p:nvPr/>
          </p:nvSpPr>
          <p:spPr>
            <a:xfrm>
              <a:off x="4082975" y="762850"/>
              <a:ext cx="3966300" cy="8022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txBox="1"/>
            <p:nvPr/>
          </p:nvSpPr>
          <p:spPr>
            <a:xfrm>
              <a:off x="4082975" y="762850"/>
              <a:ext cx="3966300" cy="8022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34275" lIns="68550" spcFirstLastPara="1" rIns="68550" wrap="square" tIns="34275">
              <a:noAutofit/>
            </a:bodyPr>
            <a:lstStyle/>
            <a:p>
              <a:pPr indent="0" lvl="0" marL="0" rtl="0" algn="l">
                <a:lnSpc>
                  <a:spcPct val="115000"/>
                </a:lnSpc>
                <a:spcBef>
                  <a:spcPts val="0"/>
                </a:spcBef>
                <a:spcAft>
                  <a:spcPts val="0"/>
                </a:spcAft>
                <a:buNone/>
              </a:pPr>
              <a:r>
                <a:rPr lang="en" sz="2000">
                  <a:solidFill>
                    <a:srgbClr val="000000"/>
                  </a:solidFill>
                  <a:latin typeface="AvenirNext forINTUIT W05 Demi"/>
                  <a:ea typeface="AvenirNext forINTUIT W05 Demi"/>
                  <a:cs typeface="AvenirNext forINTUIT W05 Demi"/>
                  <a:sym typeface="AvenirNext forINTUIT W05 Demi"/>
                </a:rPr>
                <a:t>“Solve for one, extend to many”</a:t>
              </a:r>
              <a:endParaRPr sz="2000">
                <a:solidFill>
                  <a:srgbClr val="000000"/>
                </a:solidFill>
                <a:latin typeface="AvenirNext forINTUIT W05 Demi"/>
                <a:ea typeface="AvenirNext forINTUIT W05 Demi"/>
                <a:cs typeface="AvenirNext forINTUIT W05 Demi"/>
                <a:sym typeface="AvenirNext forINTUIT W05 Demi"/>
              </a:endParaRPr>
            </a:p>
            <a:p>
              <a:pPr indent="-323850" lvl="0" marL="457200" rtl="0" algn="l">
                <a:lnSpc>
                  <a:spcPct val="115000"/>
                </a:lnSpc>
                <a:spcBef>
                  <a:spcPts val="300"/>
                </a:spcBef>
                <a:spcAft>
                  <a:spcPts val="0"/>
                </a:spcAft>
                <a:buClr>
                  <a:srgbClr val="000000"/>
                </a:buClr>
                <a:buSzPts val="1500"/>
                <a:buFont typeface="AvenirNext forINTUIT W05 Demi"/>
                <a:buChar char="-"/>
              </a:pPr>
              <a:r>
                <a:rPr lang="en" sz="1500" u="sng">
                  <a:solidFill>
                    <a:srgbClr val="0077C5"/>
                  </a:solidFill>
                  <a:latin typeface="AvenirNext forINTUIT W05 Demi"/>
                  <a:ea typeface="AvenirNext forINTUIT W05 Demi"/>
                  <a:cs typeface="AvenirNext forINTUIT W05 Demi"/>
                  <a:sym typeface="AvenirNext forINTUIT W05 Demi"/>
                  <a:hlinkClick r:id="rId4">
                    <a:extLst>
                      <a:ext uri="{A12FA001-AC4F-418D-AE19-62706E023703}">
                        <ahyp:hlinkClr val="tx"/>
                      </a:ext>
                    </a:extLst>
                  </a:hlinkClick>
                </a:rPr>
                <a:t>Microsoft Inclusive Design Kit</a:t>
              </a:r>
              <a:endParaRPr sz="1500">
                <a:solidFill>
                  <a:srgbClr val="000000"/>
                </a:solidFill>
                <a:latin typeface="AvenirNext forINTUIT W05 Demi"/>
                <a:ea typeface="AvenirNext forINTUIT W05 Demi"/>
                <a:cs typeface="AvenirNext forINTUIT W05 Demi"/>
                <a:sym typeface="AvenirNext forINTUIT W05 Demi"/>
              </a:endParaRPr>
            </a:p>
          </p:txBody>
        </p:sp>
      </p:grpSp>
      <p:sp>
        <p:nvSpPr>
          <p:cNvPr id="153" name="Google Shape;15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Diverse abilities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5"/>
                                        </p:tgtEl>
                                      </p:cBhvr>
                                    </p:animEffect>
                                    <p:set>
                                      <p:cBhvr>
                                        <p:cTn dur="1" fill="hold">
                                          <p:stCondLst>
                                            <p:cond delay="1000"/>
                                          </p:stCondLst>
                                        </p:cTn>
                                        <p:tgtEl>
                                          <p:spTgt spid="14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6"/>
                                        </p:tgtEl>
                                      </p:cBhvr>
                                    </p:animEffect>
                                    <p:set>
                                      <p:cBhvr>
                                        <p:cTn dur="1" fill="hold">
                                          <p:stCondLst>
                                            <p:cond delay="1000"/>
                                          </p:stCondLst>
                                        </p:cTn>
                                        <p:tgtEl>
                                          <p:spTgt spid="14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8"/>
                                        </p:tgtEl>
                                      </p:cBhvr>
                                    </p:animEffect>
                                    <p:set>
                                      <p:cBhvr>
                                        <p:cTn dur="1" fill="hold">
                                          <p:stCondLst>
                                            <p:cond delay="1000"/>
                                          </p:stCondLst>
                                        </p:cTn>
                                        <p:tgtEl>
                                          <p:spTgt spid="14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9"/>
                                        </p:tgtEl>
                                      </p:cBhvr>
                                    </p:animEffect>
                                    <p:set>
                                      <p:cBhvr>
                                        <p:cTn dur="1" fill="hold">
                                          <p:stCondLst>
                                            <p:cond delay="1000"/>
                                          </p:stCondLst>
                                        </p:cTn>
                                        <p:tgtEl>
                                          <p:spTgt spid="14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Accessibility principles</a:t>
            </a:r>
            <a:endParaRPr/>
          </a:p>
        </p:txBody>
      </p:sp>
      <p:sp>
        <p:nvSpPr>
          <p:cNvPr id="159" name="Google Shape;159;p2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WWW is fundamentally designed to work for all people </a:t>
            </a:r>
            <a:endParaRPr>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WWW removes barriers to communication and interaction</a:t>
            </a:r>
            <a:endParaRPr>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Badly designed websites, applications, technologies, etc. introduce barriers</a:t>
            </a:r>
            <a:endParaRPr>
              <a:solidFill>
                <a:schemeClr val="dk1"/>
              </a:solidFill>
              <a:latin typeface="Oswald"/>
              <a:ea typeface="Oswald"/>
              <a:cs typeface="Oswald"/>
              <a:sym typeface="Oswald"/>
            </a:endParaRPr>
          </a:p>
          <a:p>
            <a:pPr indent="0" lvl="0" marL="0" rtl="0" algn="l">
              <a:spcBef>
                <a:spcPts val="1200"/>
              </a:spcBef>
              <a:spcAft>
                <a:spcPts val="1200"/>
              </a:spcAft>
              <a:buNone/>
            </a:pPr>
            <a:r>
              <a:t/>
            </a:r>
            <a:endParaRPr>
              <a:solidFill>
                <a:schemeClr val="dk1"/>
              </a:solidFill>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Accessibility principles</a:t>
            </a:r>
            <a:endParaRPr/>
          </a:p>
        </p:txBody>
      </p:sp>
      <p:sp>
        <p:nvSpPr>
          <p:cNvPr id="165" name="Google Shape;165;p2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WWW is fundamentally designed to work for all people </a:t>
            </a:r>
            <a:endParaRPr>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WWW removes barriers to communication and interaction</a:t>
            </a:r>
            <a:endParaRPr>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Badly designed websites, applications, technologies, etc. introduce barriers</a:t>
            </a:r>
            <a:endParaRPr>
              <a:solidFill>
                <a:schemeClr val="dk1"/>
              </a:solidFill>
              <a:latin typeface="Oswald"/>
              <a:ea typeface="Oswald"/>
              <a:cs typeface="Oswald"/>
              <a:sym typeface="Oswald"/>
            </a:endParaRPr>
          </a:p>
          <a:p>
            <a:pPr indent="0" lvl="0" marL="0" rtl="0" algn="l">
              <a:spcBef>
                <a:spcPts val="1200"/>
              </a:spcBef>
              <a:spcAft>
                <a:spcPts val="1200"/>
              </a:spcAft>
              <a:buNone/>
            </a:pPr>
            <a:r>
              <a:t/>
            </a:r>
            <a:endParaRPr>
              <a:solidFill>
                <a:schemeClr val="dk1"/>
              </a:solidFill>
              <a:latin typeface="Oswald"/>
              <a:ea typeface="Oswald"/>
              <a:cs typeface="Oswald"/>
              <a:sym typeface="Oswald"/>
            </a:endParaRPr>
          </a:p>
        </p:txBody>
      </p:sp>
      <p:sp>
        <p:nvSpPr>
          <p:cNvPr id="166" name="Google Shape;166;p27"/>
          <p:cNvSpPr txBox="1"/>
          <p:nvPr/>
        </p:nvSpPr>
        <p:spPr>
          <a:xfrm>
            <a:off x="377400" y="3767326"/>
            <a:ext cx="8334600" cy="1776300"/>
          </a:xfrm>
          <a:prstGeom prst="rect">
            <a:avLst/>
          </a:prstGeom>
          <a:noFill/>
          <a:ln>
            <a:noFill/>
          </a:ln>
        </p:spPr>
        <p:txBody>
          <a:bodyPr anchorCtr="0" anchor="t" bIns="34275" lIns="68550" spcFirstLastPara="1" rIns="68550" wrap="square" tIns="34275">
            <a:noAutofit/>
          </a:bodyPr>
          <a:lstStyle/>
          <a:p>
            <a:pPr indent="0" lvl="0" marL="0" rtl="0" algn="l">
              <a:lnSpc>
                <a:spcPct val="95000"/>
              </a:lnSpc>
              <a:spcBef>
                <a:spcPts val="0"/>
              </a:spcBef>
              <a:spcAft>
                <a:spcPts val="0"/>
              </a:spcAft>
              <a:buNone/>
            </a:pPr>
            <a:r>
              <a:rPr lang="en" sz="1600">
                <a:solidFill>
                  <a:schemeClr val="dk1"/>
                </a:solidFill>
                <a:latin typeface="Oswald"/>
                <a:ea typeface="Oswald"/>
                <a:cs typeface="Oswald"/>
                <a:sym typeface="Oswald"/>
              </a:rPr>
              <a:t>Many organisations are waking up to the fact that embracing accessibility leads to multiple benefits – strengthening brand presence, improving customer experience, colleague productivity, and reducing legal risks.</a:t>
            </a:r>
            <a:endParaRPr sz="1600">
              <a:solidFill>
                <a:schemeClr val="dk1"/>
              </a:solidFill>
              <a:latin typeface="Oswald"/>
              <a:ea typeface="Oswald"/>
              <a:cs typeface="Oswald"/>
              <a:sym typeface="Oswald"/>
            </a:endParaRPr>
          </a:p>
          <a:p>
            <a:pPr indent="-330200" lvl="0" marL="457200" rtl="0" algn="l">
              <a:lnSpc>
                <a:spcPct val="95000"/>
              </a:lnSpc>
              <a:spcBef>
                <a:spcPts val="300"/>
              </a:spcBef>
              <a:spcAft>
                <a:spcPts val="0"/>
              </a:spcAft>
              <a:buClr>
                <a:schemeClr val="dk1"/>
              </a:buClr>
              <a:buSzPts val="1600"/>
              <a:buFont typeface="Oswald"/>
              <a:buChar char="-"/>
            </a:pPr>
            <a:r>
              <a:rPr lang="en" sz="1600">
                <a:solidFill>
                  <a:schemeClr val="dk1"/>
                </a:solidFill>
                <a:latin typeface="Oswald"/>
                <a:ea typeface="Oswald"/>
                <a:cs typeface="Oswald"/>
                <a:sym typeface="Oswald"/>
              </a:rPr>
              <a:t>Paul Smyth, Head of Digital Accessibility, Barclays</a:t>
            </a:r>
            <a:endParaRPr i="1" sz="2000">
              <a:solidFill>
                <a:srgbClr val="000000"/>
              </a:solidFill>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Accessibility principles</a:t>
            </a:r>
            <a:endParaRPr/>
          </a:p>
        </p:txBody>
      </p:sp>
      <p:sp>
        <p:nvSpPr>
          <p:cNvPr id="172" name="Google Shape;172;p2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WWW is fundamentally designed to work for all people </a:t>
            </a:r>
            <a:endParaRPr>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WWW removes barriers to communication and interaction</a:t>
            </a:r>
            <a:endParaRPr>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Badly designed websites, applications, technologies, etc. introduce barriers</a:t>
            </a:r>
            <a:endParaRPr>
              <a:solidFill>
                <a:schemeClr val="dk1"/>
              </a:solidFill>
              <a:latin typeface="Oswald"/>
              <a:ea typeface="Oswald"/>
              <a:cs typeface="Oswald"/>
              <a:sym typeface="Oswald"/>
            </a:endParaRPr>
          </a:p>
          <a:p>
            <a:pPr indent="0" lvl="0" marL="0" rtl="0" algn="l">
              <a:spcBef>
                <a:spcPts val="1200"/>
              </a:spcBef>
              <a:spcAft>
                <a:spcPts val="1200"/>
              </a:spcAft>
              <a:buNone/>
            </a:pPr>
            <a:r>
              <a:t/>
            </a:r>
            <a:endParaRPr>
              <a:solidFill>
                <a:schemeClr val="dk1"/>
              </a:solidFill>
              <a:latin typeface="Oswald"/>
              <a:ea typeface="Oswald"/>
              <a:cs typeface="Oswald"/>
              <a:sym typeface="Oswald"/>
            </a:endParaRPr>
          </a:p>
        </p:txBody>
      </p:sp>
      <p:sp>
        <p:nvSpPr>
          <p:cNvPr id="173" name="Google Shape;173;p28"/>
          <p:cNvSpPr txBox="1"/>
          <p:nvPr/>
        </p:nvSpPr>
        <p:spPr>
          <a:xfrm>
            <a:off x="377400" y="3767326"/>
            <a:ext cx="8334600" cy="1776300"/>
          </a:xfrm>
          <a:prstGeom prst="rect">
            <a:avLst/>
          </a:prstGeom>
          <a:noFill/>
          <a:ln>
            <a:noFill/>
          </a:ln>
        </p:spPr>
        <p:txBody>
          <a:bodyPr anchorCtr="0" anchor="t" bIns="34275" lIns="68550" spcFirstLastPara="1" rIns="68550" wrap="square" tIns="34275">
            <a:noAutofit/>
          </a:bodyPr>
          <a:lstStyle/>
          <a:p>
            <a:pPr indent="0" lvl="0" marL="0" rtl="0" algn="l">
              <a:lnSpc>
                <a:spcPct val="95000"/>
              </a:lnSpc>
              <a:spcBef>
                <a:spcPts val="0"/>
              </a:spcBef>
              <a:spcAft>
                <a:spcPts val="0"/>
              </a:spcAft>
              <a:buNone/>
            </a:pPr>
            <a:r>
              <a:rPr lang="en" sz="1600">
                <a:solidFill>
                  <a:schemeClr val="dk1"/>
                </a:solidFill>
                <a:latin typeface="Oswald"/>
                <a:ea typeface="Oswald"/>
                <a:cs typeface="Oswald"/>
                <a:sym typeface="Oswald"/>
              </a:rPr>
              <a:t>Many organisations are waking up to the fact that embracing accessibility leads to multiple benefits – </a:t>
            </a:r>
            <a:r>
              <a:rPr lang="en" sz="1600" u="sng">
                <a:solidFill>
                  <a:schemeClr val="dk1"/>
                </a:solidFill>
                <a:latin typeface="Oswald"/>
                <a:ea typeface="Oswald"/>
                <a:cs typeface="Oswald"/>
                <a:sym typeface="Oswald"/>
              </a:rPr>
              <a:t>strengthening brand presence</a:t>
            </a:r>
            <a:r>
              <a:rPr lang="en" sz="1600">
                <a:solidFill>
                  <a:schemeClr val="dk1"/>
                </a:solidFill>
                <a:latin typeface="Oswald"/>
                <a:ea typeface="Oswald"/>
                <a:cs typeface="Oswald"/>
                <a:sym typeface="Oswald"/>
              </a:rPr>
              <a:t>, improving customer experience, colleague productivity, and reducing legal risks.</a:t>
            </a:r>
            <a:endParaRPr sz="1600">
              <a:solidFill>
                <a:schemeClr val="dk1"/>
              </a:solidFill>
              <a:latin typeface="Oswald"/>
              <a:ea typeface="Oswald"/>
              <a:cs typeface="Oswald"/>
              <a:sym typeface="Oswald"/>
            </a:endParaRPr>
          </a:p>
          <a:p>
            <a:pPr indent="-330200" lvl="0" marL="457200" rtl="0" algn="l">
              <a:lnSpc>
                <a:spcPct val="95000"/>
              </a:lnSpc>
              <a:spcBef>
                <a:spcPts val="300"/>
              </a:spcBef>
              <a:spcAft>
                <a:spcPts val="0"/>
              </a:spcAft>
              <a:buClr>
                <a:schemeClr val="dk1"/>
              </a:buClr>
              <a:buSzPts val="1600"/>
              <a:buFont typeface="Oswald"/>
              <a:buChar char="-"/>
            </a:pPr>
            <a:r>
              <a:rPr lang="en" sz="1600">
                <a:solidFill>
                  <a:schemeClr val="dk1"/>
                </a:solidFill>
                <a:latin typeface="Oswald"/>
                <a:ea typeface="Oswald"/>
                <a:cs typeface="Oswald"/>
                <a:sym typeface="Oswald"/>
              </a:rPr>
              <a:t>Paul Smyth, Head of Digital Accessibility, Barclays</a:t>
            </a:r>
            <a:endParaRPr i="1" sz="2000">
              <a:solidFill>
                <a:srgbClr val="000000"/>
              </a:solidFill>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Accessibility principles</a:t>
            </a:r>
            <a:endParaRPr/>
          </a:p>
        </p:txBody>
      </p:sp>
      <p:sp>
        <p:nvSpPr>
          <p:cNvPr id="179" name="Google Shape;179;p29"/>
          <p:cNvSpPr txBox="1"/>
          <p:nvPr/>
        </p:nvSpPr>
        <p:spPr>
          <a:xfrm>
            <a:off x="377400" y="3767326"/>
            <a:ext cx="8334600" cy="1776300"/>
          </a:xfrm>
          <a:prstGeom prst="rect">
            <a:avLst/>
          </a:prstGeom>
          <a:noFill/>
          <a:ln>
            <a:noFill/>
          </a:ln>
        </p:spPr>
        <p:txBody>
          <a:bodyPr anchorCtr="0" anchor="t" bIns="34275" lIns="68550" spcFirstLastPara="1" rIns="68550" wrap="square" tIns="34275">
            <a:noAutofit/>
          </a:bodyPr>
          <a:lstStyle/>
          <a:p>
            <a:pPr indent="0" lvl="0" marL="0" rtl="0" algn="l">
              <a:lnSpc>
                <a:spcPct val="95000"/>
              </a:lnSpc>
              <a:spcBef>
                <a:spcPts val="0"/>
              </a:spcBef>
              <a:spcAft>
                <a:spcPts val="0"/>
              </a:spcAft>
              <a:buNone/>
            </a:pPr>
            <a:r>
              <a:rPr lang="en" sz="1600">
                <a:solidFill>
                  <a:schemeClr val="dk1"/>
                </a:solidFill>
                <a:latin typeface="Oswald"/>
                <a:ea typeface="Oswald"/>
                <a:cs typeface="Oswald"/>
                <a:sym typeface="Oswald"/>
              </a:rPr>
              <a:t>Many organisations are waking up to the fact that embracing accessibility leads to multiple benefits – strengthening brand presence, </a:t>
            </a:r>
            <a:r>
              <a:rPr lang="en" sz="1600" u="sng">
                <a:solidFill>
                  <a:schemeClr val="dk1"/>
                </a:solidFill>
                <a:latin typeface="Oswald"/>
                <a:ea typeface="Oswald"/>
                <a:cs typeface="Oswald"/>
                <a:sym typeface="Oswald"/>
              </a:rPr>
              <a:t>improving customer experience</a:t>
            </a:r>
            <a:r>
              <a:rPr lang="en" sz="1600">
                <a:solidFill>
                  <a:schemeClr val="dk1"/>
                </a:solidFill>
                <a:latin typeface="Oswald"/>
                <a:ea typeface="Oswald"/>
                <a:cs typeface="Oswald"/>
                <a:sym typeface="Oswald"/>
              </a:rPr>
              <a:t>, colleague productivity, and reducing legal risks.</a:t>
            </a:r>
            <a:endParaRPr sz="1600">
              <a:solidFill>
                <a:schemeClr val="dk1"/>
              </a:solidFill>
              <a:latin typeface="Oswald"/>
              <a:ea typeface="Oswald"/>
              <a:cs typeface="Oswald"/>
              <a:sym typeface="Oswald"/>
            </a:endParaRPr>
          </a:p>
          <a:p>
            <a:pPr indent="-330200" lvl="0" marL="457200" rtl="0" algn="l">
              <a:lnSpc>
                <a:spcPct val="95000"/>
              </a:lnSpc>
              <a:spcBef>
                <a:spcPts val="300"/>
              </a:spcBef>
              <a:spcAft>
                <a:spcPts val="0"/>
              </a:spcAft>
              <a:buClr>
                <a:schemeClr val="dk1"/>
              </a:buClr>
              <a:buSzPts val="1600"/>
              <a:buFont typeface="Oswald"/>
              <a:buChar char="-"/>
            </a:pPr>
            <a:r>
              <a:rPr lang="en" sz="1600">
                <a:solidFill>
                  <a:schemeClr val="dk1"/>
                </a:solidFill>
                <a:latin typeface="Oswald"/>
                <a:ea typeface="Oswald"/>
                <a:cs typeface="Oswald"/>
                <a:sym typeface="Oswald"/>
              </a:rPr>
              <a:t>Paul Smyth, Head of Digital Accessibility, Barclays</a:t>
            </a:r>
            <a:endParaRPr i="1" sz="2000">
              <a:solidFill>
                <a:srgbClr val="000000"/>
              </a:solidFill>
              <a:latin typeface="Oswald"/>
              <a:ea typeface="Oswald"/>
              <a:cs typeface="Oswald"/>
              <a:sym typeface="Oswald"/>
            </a:endParaRPr>
          </a:p>
        </p:txBody>
      </p:sp>
      <p:sp>
        <p:nvSpPr>
          <p:cNvPr id="180" name="Google Shape;180;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WWW is fundamentally designed to work for all people </a:t>
            </a:r>
            <a:endParaRPr>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WWW removes barriers to communication and interaction</a:t>
            </a:r>
            <a:endParaRPr>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Badly designed websites, applications, technologies, etc. introduce barriers</a:t>
            </a:r>
            <a:endParaRPr>
              <a:solidFill>
                <a:schemeClr val="dk1"/>
              </a:solidFill>
              <a:latin typeface="Oswald"/>
              <a:ea typeface="Oswald"/>
              <a:cs typeface="Oswald"/>
              <a:sym typeface="Oswald"/>
            </a:endParaRPr>
          </a:p>
          <a:p>
            <a:pPr indent="0" lvl="0" marL="0" rtl="0" algn="l">
              <a:spcBef>
                <a:spcPts val="1200"/>
              </a:spcBef>
              <a:spcAft>
                <a:spcPts val="1200"/>
              </a:spcAft>
              <a:buNone/>
            </a:pPr>
            <a:r>
              <a:t/>
            </a:r>
            <a:endParaRPr>
              <a:solidFill>
                <a:schemeClr val="dk1"/>
              </a:solidFill>
              <a:latin typeface="Oswald"/>
              <a:ea typeface="Oswald"/>
              <a:cs typeface="Oswald"/>
              <a:sym typeface="Oswa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Accessibility principles</a:t>
            </a:r>
            <a:endParaRPr/>
          </a:p>
        </p:txBody>
      </p:sp>
      <p:sp>
        <p:nvSpPr>
          <p:cNvPr id="186" name="Google Shape;186;p30"/>
          <p:cNvSpPr txBox="1"/>
          <p:nvPr/>
        </p:nvSpPr>
        <p:spPr>
          <a:xfrm>
            <a:off x="377400" y="3767326"/>
            <a:ext cx="8334600" cy="1776300"/>
          </a:xfrm>
          <a:prstGeom prst="rect">
            <a:avLst/>
          </a:prstGeom>
          <a:noFill/>
          <a:ln>
            <a:noFill/>
          </a:ln>
        </p:spPr>
        <p:txBody>
          <a:bodyPr anchorCtr="0" anchor="t" bIns="34275" lIns="68550" spcFirstLastPara="1" rIns="68550" wrap="square" tIns="34275">
            <a:noAutofit/>
          </a:bodyPr>
          <a:lstStyle/>
          <a:p>
            <a:pPr indent="0" lvl="0" marL="0" rtl="0" algn="l">
              <a:lnSpc>
                <a:spcPct val="95000"/>
              </a:lnSpc>
              <a:spcBef>
                <a:spcPts val="0"/>
              </a:spcBef>
              <a:spcAft>
                <a:spcPts val="0"/>
              </a:spcAft>
              <a:buNone/>
            </a:pPr>
            <a:r>
              <a:rPr lang="en" sz="1600">
                <a:solidFill>
                  <a:schemeClr val="dk1"/>
                </a:solidFill>
                <a:latin typeface="Oswald"/>
                <a:ea typeface="Oswald"/>
                <a:cs typeface="Oswald"/>
                <a:sym typeface="Oswald"/>
              </a:rPr>
              <a:t>Many organisations are waking up to the fact that embracing accessibility leads to multiple benefits – strengthening brand presence, improving customer experience, </a:t>
            </a:r>
            <a:r>
              <a:rPr lang="en" sz="1600" u="sng">
                <a:solidFill>
                  <a:schemeClr val="dk1"/>
                </a:solidFill>
                <a:latin typeface="Oswald"/>
                <a:ea typeface="Oswald"/>
                <a:cs typeface="Oswald"/>
                <a:sym typeface="Oswald"/>
              </a:rPr>
              <a:t>colleague productivity</a:t>
            </a:r>
            <a:r>
              <a:rPr lang="en" sz="1600">
                <a:solidFill>
                  <a:schemeClr val="dk1"/>
                </a:solidFill>
                <a:latin typeface="Oswald"/>
                <a:ea typeface="Oswald"/>
                <a:cs typeface="Oswald"/>
                <a:sym typeface="Oswald"/>
              </a:rPr>
              <a:t>, and reducing legal risks.</a:t>
            </a:r>
            <a:endParaRPr sz="1600">
              <a:solidFill>
                <a:schemeClr val="dk1"/>
              </a:solidFill>
              <a:latin typeface="Oswald"/>
              <a:ea typeface="Oswald"/>
              <a:cs typeface="Oswald"/>
              <a:sym typeface="Oswald"/>
            </a:endParaRPr>
          </a:p>
          <a:p>
            <a:pPr indent="-330200" lvl="0" marL="457200" rtl="0" algn="l">
              <a:lnSpc>
                <a:spcPct val="95000"/>
              </a:lnSpc>
              <a:spcBef>
                <a:spcPts val="300"/>
              </a:spcBef>
              <a:spcAft>
                <a:spcPts val="0"/>
              </a:spcAft>
              <a:buClr>
                <a:schemeClr val="dk1"/>
              </a:buClr>
              <a:buSzPts val="1600"/>
              <a:buFont typeface="Oswald"/>
              <a:buChar char="-"/>
            </a:pPr>
            <a:r>
              <a:rPr lang="en" sz="1600">
                <a:solidFill>
                  <a:schemeClr val="dk1"/>
                </a:solidFill>
                <a:latin typeface="Oswald"/>
                <a:ea typeface="Oswald"/>
                <a:cs typeface="Oswald"/>
                <a:sym typeface="Oswald"/>
              </a:rPr>
              <a:t>Paul Smyth, Head of Digital Accessibility, Barclays</a:t>
            </a:r>
            <a:endParaRPr i="1" sz="2000">
              <a:solidFill>
                <a:srgbClr val="000000"/>
              </a:solidFill>
              <a:latin typeface="Oswald"/>
              <a:ea typeface="Oswald"/>
              <a:cs typeface="Oswald"/>
              <a:sym typeface="Oswald"/>
            </a:endParaRPr>
          </a:p>
        </p:txBody>
      </p:sp>
      <p:sp>
        <p:nvSpPr>
          <p:cNvPr id="187" name="Google Shape;187;p3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WWW is fundamentally designed to work for all people </a:t>
            </a:r>
            <a:endParaRPr>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WWW removes barriers to communication and interaction</a:t>
            </a:r>
            <a:endParaRPr>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Badly designed websites, applications, technologies, etc. introduce barriers</a:t>
            </a:r>
            <a:endParaRPr>
              <a:solidFill>
                <a:schemeClr val="dk1"/>
              </a:solidFill>
              <a:latin typeface="Oswald"/>
              <a:ea typeface="Oswald"/>
              <a:cs typeface="Oswald"/>
              <a:sym typeface="Oswald"/>
            </a:endParaRPr>
          </a:p>
          <a:p>
            <a:pPr indent="0" lvl="0" marL="0" rtl="0" algn="l">
              <a:spcBef>
                <a:spcPts val="1200"/>
              </a:spcBef>
              <a:spcAft>
                <a:spcPts val="1200"/>
              </a:spcAft>
              <a:buNone/>
            </a:pPr>
            <a:r>
              <a:t/>
            </a:r>
            <a:endParaRPr>
              <a:solidFill>
                <a:schemeClr val="dk1"/>
              </a:solidFill>
              <a:latin typeface="Oswald"/>
              <a:ea typeface="Oswald"/>
              <a:cs typeface="Oswald"/>
              <a:sym typeface="Oswa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Accessibility principles</a:t>
            </a:r>
            <a:endParaRPr/>
          </a:p>
        </p:txBody>
      </p:sp>
      <p:sp>
        <p:nvSpPr>
          <p:cNvPr id="193" name="Google Shape;193;p31"/>
          <p:cNvSpPr txBox="1"/>
          <p:nvPr/>
        </p:nvSpPr>
        <p:spPr>
          <a:xfrm>
            <a:off x="377400" y="3767326"/>
            <a:ext cx="8334600" cy="1776300"/>
          </a:xfrm>
          <a:prstGeom prst="rect">
            <a:avLst/>
          </a:prstGeom>
          <a:noFill/>
          <a:ln>
            <a:noFill/>
          </a:ln>
        </p:spPr>
        <p:txBody>
          <a:bodyPr anchorCtr="0" anchor="t" bIns="34275" lIns="68550" spcFirstLastPara="1" rIns="68550" wrap="square" tIns="34275">
            <a:noAutofit/>
          </a:bodyPr>
          <a:lstStyle/>
          <a:p>
            <a:pPr indent="0" lvl="0" marL="0" rtl="0" algn="l">
              <a:lnSpc>
                <a:spcPct val="95000"/>
              </a:lnSpc>
              <a:spcBef>
                <a:spcPts val="0"/>
              </a:spcBef>
              <a:spcAft>
                <a:spcPts val="0"/>
              </a:spcAft>
              <a:buNone/>
            </a:pPr>
            <a:r>
              <a:rPr lang="en" sz="1600">
                <a:solidFill>
                  <a:schemeClr val="dk1"/>
                </a:solidFill>
                <a:latin typeface="Oswald"/>
                <a:ea typeface="Oswald"/>
                <a:cs typeface="Oswald"/>
                <a:sym typeface="Oswald"/>
              </a:rPr>
              <a:t>Many organisations are waking up to the fact that embracing accessibility leads to multiple benefits – strengthening brand presence, improving customer experience, colleague productivity, and </a:t>
            </a:r>
            <a:r>
              <a:rPr lang="en" sz="1600" u="sng">
                <a:solidFill>
                  <a:schemeClr val="dk1"/>
                </a:solidFill>
                <a:latin typeface="Oswald"/>
                <a:ea typeface="Oswald"/>
                <a:cs typeface="Oswald"/>
                <a:sym typeface="Oswald"/>
              </a:rPr>
              <a:t>reducing legal risks</a:t>
            </a:r>
            <a:r>
              <a:rPr lang="en" sz="1600">
                <a:solidFill>
                  <a:schemeClr val="dk1"/>
                </a:solidFill>
                <a:latin typeface="Oswald"/>
                <a:ea typeface="Oswald"/>
                <a:cs typeface="Oswald"/>
                <a:sym typeface="Oswald"/>
              </a:rPr>
              <a:t>.</a:t>
            </a:r>
            <a:endParaRPr sz="1600">
              <a:solidFill>
                <a:schemeClr val="dk1"/>
              </a:solidFill>
              <a:latin typeface="Oswald"/>
              <a:ea typeface="Oswald"/>
              <a:cs typeface="Oswald"/>
              <a:sym typeface="Oswald"/>
            </a:endParaRPr>
          </a:p>
          <a:p>
            <a:pPr indent="-330200" lvl="0" marL="457200" rtl="0" algn="l">
              <a:lnSpc>
                <a:spcPct val="95000"/>
              </a:lnSpc>
              <a:spcBef>
                <a:spcPts val="300"/>
              </a:spcBef>
              <a:spcAft>
                <a:spcPts val="0"/>
              </a:spcAft>
              <a:buClr>
                <a:schemeClr val="dk1"/>
              </a:buClr>
              <a:buSzPts val="1600"/>
              <a:buFont typeface="Oswald"/>
              <a:buChar char="-"/>
            </a:pPr>
            <a:r>
              <a:rPr lang="en" sz="1600">
                <a:solidFill>
                  <a:schemeClr val="dk1"/>
                </a:solidFill>
                <a:latin typeface="Oswald"/>
                <a:ea typeface="Oswald"/>
                <a:cs typeface="Oswald"/>
                <a:sym typeface="Oswald"/>
              </a:rPr>
              <a:t>Paul Smyth, Head of Digital Accessibility, Barclays</a:t>
            </a:r>
            <a:endParaRPr i="1" sz="2000">
              <a:solidFill>
                <a:srgbClr val="000000"/>
              </a:solidFill>
              <a:latin typeface="Oswald"/>
              <a:ea typeface="Oswald"/>
              <a:cs typeface="Oswald"/>
              <a:sym typeface="Oswald"/>
            </a:endParaRPr>
          </a:p>
        </p:txBody>
      </p:sp>
      <p:sp>
        <p:nvSpPr>
          <p:cNvPr id="194" name="Google Shape;194;p3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WWW is fundamentally designed to work for all people </a:t>
            </a:r>
            <a:endParaRPr>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WWW removes barriers to communication and interaction</a:t>
            </a:r>
            <a:endParaRPr>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Badly designed websites, applications, technologies, etc. introduce barriers</a:t>
            </a:r>
            <a:endParaRPr>
              <a:solidFill>
                <a:schemeClr val="dk1"/>
              </a:solidFill>
              <a:latin typeface="Oswald"/>
              <a:ea typeface="Oswald"/>
              <a:cs typeface="Oswald"/>
              <a:sym typeface="Oswald"/>
            </a:endParaRPr>
          </a:p>
          <a:p>
            <a:pPr indent="0" lvl="0" marL="0" rtl="0" algn="l">
              <a:spcBef>
                <a:spcPts val="1200"/>
              </a:spcBef>
              <a:spcAft>
                <a:spcPts val="1200"/>
              </a:spcAft>
              <a:buNone/>
            </a:pPr>
            <a:r>
              <a:t/>
            </a:r>
            <a:endParaRPr>
              <a:solidFill>
                <a:schemeClr val="dk1"/>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265500" y="776600"/>
            <a:ext cx="4045200" cy="1710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Josh Harrison</a:t>
            </a:r>
            <a:endParaRPr/>
          </a:p>
        </p:txBody>
      </p:sp>
      <p:sp>
        <p:nvSpPr>
          <p:cNvPr id="66" name="Google Shape;66;p14"/>
          <p:cNvSpPr txBox="1"/>
          <p:nvPr>
            <p:ph idx="1" type="subTitle"/>
          </p:nvPr>
        </p:nvSpPr>
        <p:spPr>
          <a:xfrm>
            <a:off x="265500" y="2540399"/>
            <a:ext cx="4045200" cy="2298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Oswald"/>
                <a:ea typeface="Oswald"/>
                <a:cs typeface="Oswald"/>
                <a:sym typeface="Oswald"/>
              </a:rPr>
              <a:t>Staff Software Engineer, Intuit</a:t>
            </a:r>
            <a:endParaRPr>
              <a:latin typeface="Oswald"/>
              <a:ea typeface="Oswald"/>
              <a:cs typeface="Oswald"/>
              <a:sym typeface="Oswald"/>
            </a:endParaRPr>
          </a:p>
          <a:p>
            <a:pPr indent="0" lvl="0" marL="0" rtl="0" algn="ctr">
              <a:spcBef>
                <a:spcPts val="0"/>
              </a:spcBef>
              <a:spcAft>
                <a:spcPts val="0"/>
              </a:spcAft>
              <a:buNone/>
            </a:pPr>
            <a:r>
              <a:rPr lang="en">
                <a:latin typeface="Oswald"/>
                <a:ea typeface="Oswald"/>
                <a:cs typeface="Oswald"/>
                <a:sym typeface="Oswald"/>
              </a:rPr>
              <a:t>Web Developer</a:t>
            </a:r>
            <a:endParaRPr>
              <a:latin typeface="Oswald"/>
              <a:ea typeface="Oswald"/>
              <a:cs typeface="Oswald"/>
              <a:sym typeface="Oswald"/>
            </a:endParaRPr>
          </a:p>
          <a:p>
            <a:pPr indent="0" lvl="0" marL="0" rtl="0" algn="ctr">
              <a:spcBef>
                <a:spcPts val="0"/>
              </a:spcBef>
              <a:spcAft>
                <a:spcPts val="0"/>
              </a:spcAft>
              <a:buNone/>
            </a:pPr>
            <a:r>
              <a:rPr lang="en">
                <a:latin typeface="Oswald"/>
                <a:ea typeface="Oswald"/>
                <a:cs typeface="Oswald"/>
                <a:sym typeface="Oswald"/>
              </a:rPr>
              <a:t>Accessibility Champion</a:t>
            </a:r>
            <a:endParaRPr>
              <a:latin typeface="Oswald"/>
              <a:ea typeface="Oswald"/>
              <a:cs typeface="Oswald"/>
              <a:sym typeface="Oswald"/>
            </a:endParaRPr>
          </a:p>
          <a:p>
            <a:pPr indent="0" lvl="0" marL="0" rtl="0" algn="ctr">
              <a:spcBef>
                <a:spcPts val="0"/>
              </a:spcBef>
              <a:spcAft>
                <a:spcPts val="0"/>
              </a:spcAft>
              <a:buNone/>
            </a:pPr>
            <a:r>
              <a:t/>
            </a:r>
            <a:endParaRPr>
              <a:latin typeface="Oswald"/>
              <a:ea typeface="Oswald"/>
              <a:cs typeface="Oswald"/>
              <a:sym typeface="Oswald"/>
            </a:endParaRPr>
          </a:p>
          <a:p>
            <a:pPr indent="0" lvl="0" marL="0" rtl="0" algn="ctr">
              <a:spcBef>
                <a:spcPts val="0"/>
              </a:spcBef>
              <a:spcAft>
                <a:spcPts val="0"/>
              </a:spcAft>
              <a:buNone/>
            </a:pPr>
            <a:r>
              <a:rPr lang="en" sz="1800" u="sng">
                <a:solidFill>
                  <a:schemeClr val="hlink"/>
                </a:solidFill>
                <a:latin typeface="Oswald"/>
                <a:ea typeface="Oswald"/>
                <a:cs typeface="Oswald"/>
                <a:sym typeface="Oswald"/>
                <a:hlinkClick r:id="rId3"/>
              </a:rPr>
              <a:t>https://www.linkedin.com/in/jjharrison/</a:t>
            </a:r>
            <a:r>
              <a:rPr lang="en">
                <a:latin typeface="Oswald"/>
                <a:ea typeface="Oswald"/>
                <a:cs typeface="Oswald"/>
                <a:sym typeface="Oswald"/>
              </a:rPr>
              <a:t> </a:t>
            </a:r>
            <a:endParaRPr>
              <a:latin typeface="Oswald"/>
              <a:ea typeface="Oswald"/>
              <a:cs typeface="Oswald"/>
              <a:sym typeface="Oswald"/>
            </a:endParaRPr>
          </a:p>
          <a:p>
            <a:pPr indent="0" lvl="0" marL="0" rtl="0" algn="l">
              <a:spcBef>
                <a:spcPts val="0"/>
              </a:spcBef>
              <a:spcAft>
                <a:spcPts val="0"/>
              </a:spcAft>
              <a:buNone/>
            </a:pPr>
            <a:r>
              <a:t/>
            </a:r>
            <a:endParaRPr sz="2000">
              <a:latin typeface="Oswald"/>
              <a:ea typeface="Oswald"/>
              <a:cs typeface="Oswald"/>
              <a:sym typeface="Oswald"/>
            </a:endParaRPr>
          </a:p>
        </p:txBody>
      </p:sp>
      <p:sp>
        <p:nvSpPr>
          <p:cNvPr id="67" name="Google Shape;67;p1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68" name="Google Shape;68;p14"/>
          <p:cNvPicPr preferRelativeResize="0"/>
          <p:nvPr/>
        </p:nvPicPr>
        <p:blipFill>
          <a:blip r:embed="rId4">
            <a:alphaModFix/>
          </a:blip>
          <a:stretch>
            <a:fillRect/>
          </a:stretch>
        </p:blipFill>
        <p:spPr>
          <a:xfrm>
            <a:off x="5397900" y="1192350"/>
            <a:ext cx="2920200" cy="27588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Accessibility principles - POUR</a:t>
            </a:r>
            <a:endParaRPr/>
          </a:p>
        </p:txBody>
      </p:sp>
      <p:sp>
        <p:nvSpPr>
          <p:cNvPr id="200" name="Google Shape;200;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dk1"/>
              </a:solidFill>
            </a:endParaRPr>
          </a:p>
        </p:txBody>
      </p:sp>
      <p:pic>
        <p:nvPicPr>
          <p:cNvPr id="201" name="Google Shape;201;p32"/>
          <p:cNvPicPr preferRelativeResize="0"/>
          <p:nvPr/>
        </p:nvPicPr>
        <p:blipFill>
          <a:blip r:embed="rId3">
            <a:alphaModFix/>
          </a:blip>
          <a:stretch>
            <a:fillRect/>
          </a:stretch>
        </p:blipFill>
        <p:spPr>
          <a:xfrm>
            <a:off x="830413" y="1449275"/>
            <a:ext cx="7483175" cy="224495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animEffect filter="fade" transition="in">
                                      <p:cBhvr>
                                        <p:cTn dur="1000"/>
                                        <p:tgtEl>
                                          <p:spTgt spid="20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POUR</a:t>
            </a:r>
            <a:endParaRPr/>
          </a:p>
        </p:txBody>
      </p:sp>
      <p:sp>
        <p:nvSpPr>
          <p:cNvPr id="207" name="Google Shape;207;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sz="2700">
              <a:solidFill>
                <a:schemeClr val="dk1"/>
              </a:solidFill>
              <a:latin typeface="Avenir Next For Intuit"/>
              <a:ea typeface="Avenir Next For Intuit"/>
              <a:cs typeface="Avenir Next For Intuit"/>
              <a:sym typeface="Avenir Next For Intuit"/>
            </a:endParaRPr>
          </a:p>
          <a:p>
            <a:pPr indent="0" lvl="0" marL="0" rtl="0" algn="l">
              <a:spcBef>
                <a:spcPts val="1600"/>
              </a:spcBef>
              <a:spcAft>
                <a:spcPts val="0"/>
              </a:spcAft>
              <a:buNone/>
            </a:pPr>
            <a:r>
              <a:t/>
            </a:r>
            <a:endParaRPr sz="2700">
              <a:solidFill>
                <a:schemeClr val="dk1"/>
              </a:solidFill>
              <a:latin typeface="Avenir Next For Intuit"/>
              <a:ea typeface="Avenir Next For Intuit"/>
              <a:cs typeface="Avenir Next For Intuit"/>
              <a:sym typeface="Avenir Next For Intuit"/>
            </a:endParaRPr>
          </a:p>
          <a:p>
            <a:pPr indent="0" lvl="0" marL="0" rtl="0" algn="l">
              <a:spcBef>
                <a:spcPts val="1600"/>
              </a:spcBef>
              <a:spcAft>
                <a:spcPts val="0"/>
              </a:spcAft>
              <a:buNone/>
            </a:pPr>
            <a:r>
              <a:rPr lang="en" sz="2400">
                <a:solidFill>
                  <a:schemeClr val="dk1"/>
                </a:solidFill>
                <a:latin typeface="Oswald"/>
                <a:ea typeface="Oswald"/>
                <a:cs typeface="Oswald"/>
                <a:sym typeface="Oswald"/>
              </a:rPr>
              <a:t>Perceivable: </a:t>
            </a:r>
            <a:endParaRPr sz="2400">
              <a:solidFill>
                <a:schemeClr val="dk1"/>
              </a:solidFill>
              <a:latin typeface="Oswald"/>
              <a:ea typeface="Oswald"/>
              <a:cs typeface="Oswald"/>
              <a:sym typeface="Oswald"/>
            </a:endParaRPr>
          </a:p>
          <a:p>
            <a:pPr indent="0" lvl="0" marL="0" rtl="0" algn="l">
              <a:spcBef>
                <a:spcPts val="1600"/>
              </a:spcBef>
              <a:spcAft>
                <a:spcPts val="0"/>
              </a:spcAft>
              <a:buNone/>
            </a:pPr>
            <a:r>
              <a:rPr lang="en" sz="2400">
                <a:solidFill>
                  <a:schemeClr val="dk1"/>
                </a:solidFill>
                <a:latin typeface="Oswald"/>
                <a:ea typeface="Oswald"/>
                <a:cs typeface="Oswald"/>
                <a:sym typeface="Oswald"/>
              </a:rPr>
              <a:t>People can see, hear, and/or feel the content</a:t>
            </a:r>
            <a:endParaRPr sz="3500">
              <a:solidFill>
                <a:schemeClr val="dk1"/>
              </a:solidFill>
              <a:latin typeface="Oswald"/>
              <a:ea typeface="Oswald"/>
              <a:cs typeface="Oswald"/>
              <a:sym typeface="Oswald"/>
            </a:endParaRPr>
          </a:p>
          <a:p>
            <a:pPr indent="0" lvl="0" marL="0" rtl="0" algn="l">
              <a:spcBef>
                <a:spcPts val="1600"/>
              </a:spcBef>
              <a:spcAft>
                <a:spcPts val="0"/>
              </a:spcAft>
              <a:buNone/>
            </a:pPr>
            <a:r>
              <a:t/>
            </a:r>
            <a:endParaRPr sz="2700">
              <a:solidFill>
                <a:schemeClr val="dk1"/>
              </a:solidFill>
              <a:latin typeface="Avenir Next For Intuit"/>
              <a:ea typeface="Avenir Next For Intuit"/>
              <a:cs typeface="Avenir Next For Intuit"/>
              <a:sym typeface="Avenir Next For Intuit"/>
            </a:endParaRPr>
          </a:p>
          <a:p>
            <a:pPr indent="0" lvl="0" marL="0" rtl="0" algn="l">
              <a:spcBef>
                <a:spcPts val="1600"/>
              </a:spcBef>
              <a:spcAft>
                <a:spcPts val="1200"/>
              </a:spcAft>
              <a:buNone/>
            </a:pPr>
            <a:r>
              <a:t/>
            </a:r>
            <a:endParaRPr>
              <a:solidFill>
                <a:schemeClr val="dk1"/>
              </a:solidFill>
            </a:endParaRPr>
          </a:p>
        </p:txBody>
      </p:sp>
      <p:pic>
        <p:nvPicPr>
          <p:cNvPr id="208" name="Google Shape;208;p33"/>
          <p:cNvPicPr preferRelativeResize="0"/>
          <p:nvPr/>
        </p:nvPicPr>
        <p:blipFill>
          <a:blip r:embed="rId3">
            <a:alphaModFix/>
          </a:blip>
          <a:stretch>
            <a:fillRect/>
          </a:stretch>
        </p:blipFill>
        <p:spPr>
          <a:xfrm>
            <a:off x="2511323" y="132325"/>
            <a:ext cx="6077275" cy="1823175"/>
          </a:xfrm>
          <a:prstGeom prst="rect">
            <a:avLst/>
          </a:prstGeom>
          <a:noFill/>
          <a:ln>
            <a:noFill/>
          </a:ln>
        </p:spPr>
      </p:pic>
      <p:sp>
        <p:nvSpPr>
          <p:cNvPr id="209" name="Google Shape;209;p33"/>
          <p:cNvSpPr/>
          <p:nvPr/>
        </p:nvSpPr>
        <p:spPr>
          <a:xfrm>
            <a:off x="2566775" y="333500"/>
            <a:ext cx="1215600" cy="1437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POUR</a:t>
            </a:r>
            <a:endParaRPr/>
          </a:p>
        </p:txBody>
      </p:sp>
      <p:sp>
        <p:nvSpPr>
          <p:cNvPr id="215" name="Google Shape;21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400">
              <a:solidFill>
                <a:schemeClr val="dk1"/>
              </a:solidFill>
              <a:latin typeface="Avenir Next For Intuit"/>
              <a:ea typeface="Avenir Next For Intuit"/>
              <a:cs typeface="Avenir Next For Intuit"/>
              <a:sym typeface="Avenir Next For Intuit"/>
            </a:endParaRPr>
          </a:p>
          <a:p>
            <a:pPr indent="0" lvl="0" marL="0" rtl="0" algn="l">
              <a:spcBef>
                <a:spcPts val="1600"/>
              </a:spcBef>
              <a:spcAft>
                <a:spcPts val="0"/>
              </a:spcAft>
              <a:buNone/>
            </a:pPr>
            <a:r>
              <a:t/>
            </a:r>
            <a:endParaRPr sz="2400">
              <a:solidFill>
                <a:schemeClr val="dk1"/>
              </a:solidFill>
              <a:latin typeface="Avenir Next For Intuit"/>
              <a:ea typeface="Avenir Next For Intuit"/>
              <a:cs typeface="Avenir Next For Intuit"/>
              <a:sym typeface="Avenir Next For Intuit"/>
            </a:endParaRPr>
          </a:p>
          <a:p>
            <a:pPr indent="0" lvl="0" marL="0" rtl="0" algn="l">
              <a:spcBef>
                <a:spcPts val="1600"/>
              </a:spcBef>
              <a:spcAft>
                <a:spcPts val="0"/>
              </a:spcAft>
              <a:buNone/>
            </a:pPr>
            <a:r>
              <a:rPr lang="en" sz="2400">
                <a:solidFill>
                  <a:schemeClr val="dk1"/>
                </a:solidFill>
                <a:latin typeface="Oswald"/>
                <a:ea typeface="Oswald"/>
                <a:cs typeface="Oswald"/>
                <a:sym typeface="Oswald"/>
              </a:rPr>
              <a:t>Operable:</a:t>
            </a:r>
            <a:endParaRPr sz="2400">
              <a:solidFill>
                <a:schemeClr val="dk1"/>
              </a:solidFill>
              <a:latin typeface="Oswald"/>
              <a:ea typeface="Oswald"/>
              <a:cs typeface="Oswald"/>
              <a:sym typeface="Oswald"/>
            </a:endParaRPr>
          </a:p>
          <a:p>
            <a:pPr indent="0" lvl="0" marL="0" rtl="0" algn="l">
              <a:spcBef>
                <a:spcPts val="1600"/>
              </a:spcBef>
              <a:spcAft>
                <a:spcPts val="1600"/>
              </a:spcAft>
              <a:buNone/>
            </a:pPr>
            <a:r>
              <a:rPr lang="en" sz="2400">
                <a:solidFill>
                  <a:schemeClr val="dk1"/>
                </a:solidFill>
                <a:latin typeface="Oswald"/>
                <a:ea typeface="Oswald"/>
                <a:cs typeface="Oswald"/>
                <a:sym typeface="Oswald"/>
              </a:rPr>
              <a:t>People can use the software via keyboard, mouse, voice, etc.</a:t>
            </a:r>
            <a:endParaRPr sz="2400">
              <a:solidFill>
                <a:schemeClr val="dk1"/>
              </a:solidFill>
              <a:latin typeface="Oswald"/>
              <a:ea typeface="Oswald"/>
              <a:cs typeface="Oswald"/>
              <a:sym typeface="Oswald"/>
            </a:endParaRPr>
          </a:p>
        </p:txBody>
      </p:sp>
      <p:pic>
        <p:nvPicPr>
          <p:cNvPr id="216" name="Google Shape;216;p34"/>
          <p:cNvPicPr preferRelativeResize="0"/>
          <p:nvPr/>
        </p:nvPicPr>
        <p:blipFill>
          <a:blip r:embed="rId3">
            <a:alphaModFix/>
          </a:blip>
          <a:stretch>
            <a:fillRect/>
          </a:stretch>
        </p:blipFill>
        <p:spPr>
          <a:xfrm>
            <a:off x="2511323" y="132325"/>
            <a:ext cx="6077275" cy="1823175"/>
          </a:xfrm>
          <a:prstGeom prst="rect">
            <a:avLst/>
          </a:prstGeom>
          <a:noFill/>
          <a:ln>
            <a:noFill/>
          </a:ln>
        </p:spPr>
      </p:pic>
      <p:sp>
        <p:nvSpPr>
          <p:cNvPr id="217" name="Google Shape;217;p34"/>
          <p:cNvSpPr/>
          <p:nvPr/>
        </p:nvSpPr>
        <p:spPr>
          <a:xfrm>
            <a:off x="4045750" y="325113"/>
            <a:ext cx="1215600" cy="1437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POUR</a:t>
            </a:r>
            <a:endParaRPr/>
          </a:p>
        </p:txBody>
      </p:sp>
      <p:sp>
        <p:nvSpPr>
          <p:cNvPr id="223" name="Google Shape;223;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700">
              <a:solidFill>
                <a:schemeClr val="dk1"/>
              </a:solidFill>
              <a:latin typeface="Avenir Next For Intuit"/>
              <a:ea typeface="Avenir Next For Intuit"/>
              <a:cs typeface="Avenir Next For Intuit"/>
              <a:sym typeface="Avenir Next For Intuit"/>
            </a:endParaRPr>
          </a:p>
          <a:p>
            <a:pPr indent="0" lvl="0" marL="0" rtl="0" algn="l">
              <a:spcBef>
                <a:spcPts val="1600"/>
              </a:spcBef>
              <a:spcAft>
                <a:spcPts val="0"/>
              </a:spcAft>
              <a:buNone/>
            </a:pPr>
            <a:r>
              <a:t/>
            </a:r>
            <a:endParaRPr sz="2700">
              <a:solidFill>
                <a:schemeClr val="dk1"/>
              </a:solidFill>
              <a:latin typeface="Avenir Next For Intuit"/>
              <a:ea typeface="Avenir Next For Intuit"/>
              <a:cs typeface="Avenir Next For Intuit"/>
              <a:sym typeface="Avenir Next For Intuit"/>
            </a:endParaRPr>
          </a:p>
          <a:p>
            <a:pPr indent="0" lvl="0" marL="0" rtl="0" algn="l">
              <a:spcBef>
                <a:spcPts val="1600"/>
              </a:spcBef>
              <a:spcAft>
                <a:spcPts val="0"/>
              </a:spcAft>
              <a:buNone/>
            </a:pPr>
            <a:r>
              <a:rPr lang="en" sz="2400">
                <a:solidFill>
                  <a:schemeClr val="dk1"/>
                </a:solidFill>
                <a:latin typeface="Oswald"/>
                <a:ea typeface="Oswald"/>
                <a:cs typeface="Oswald"/>
                <a:sym typeface="Oswald"/>
              </a:rPr>
              <a:t>Understandable:</a:t>
            </a:r>
            <a:endParaRPr sz="2400">
              <a:solidFill>
                <a:schemeClr val="dk1"/>
              </a:solidFill>
              <a:latin typeface="Oswald"/>
              <a:ea typeface="Oswald"/>
              <a:cs typeface="Oswald"/>
              <a:sym typeface="Oswald"/>
            </a:endParaRPr>
          </a:p>
          <a:p>
            <a:pPr indent="0" lvl="0" marL="0" rtl="0" algn="l">
              <a:spcBef>
                <a:spcPts val="1600"/>
              </a:spcBef>
              <a:spcAft>
                <a:spcPts val="1600"/>
              </a:spcAft>
              <a:buNone/>
            </a:pPr>
            <a:r>
              <a:rPr lang="en" sz="2400">
                <a:solidFill>
                  <a:schemeClr val="dk1"/>
                </a:solidFill>
                <a:latin typeface="Oswald"/>
                <a:ea typeface="Oswald"/>
                <a:cs typeface="Oswald"/>
                <a:sym typeface="Oswald"/>
              </a:rPr>
              <a:t>People get clear and simple language</a:t>
            </a:r>
            <a:endParaRPr sz="2400">
              <a:solidFill>
                <a:schemeClr val="dk1"/>
              </a:solidFill>
              <a:latin typeface="Oswald"/>
              <a:ea typeface="Oswald"/>
              <a:cs typeface="Oswald"/>
              <a:sym typeface="Oswald"/>
            </a:endParaRPr>
          </a:p>
        </p:txBody>
      </p:sp>
      <p:pic>
        <p:nvPicPr>
          <p:cNvPr id="224" name="Google Shape;224;p35"/>
          <p:cNvPicPr preferRelativeResize="0"/>
          <p:nvPr/>
        </p:nvPicPr>
        <p:blipFill>
          <a:blip r:embed="rId3">
            <a:alphaModFix/>
          </a:blip>
          <a:stretch>
            <a:fillRect/>
          </a:stretch>
        </p:blipFill>
        <p:spPr>
          <a:xfrm>
            <a:off x="2511323" y="132325"/>
            <a:ext cx="6077275" cy="1823175"/>
          </a:xfrm>
          <a:prstGeom prst="rect">
            <a:avLst/>
          </a:prstGeom>
          <a:noFill/>
          <a:ln>
            <a:noFill/>
          </a:ln>
        </p:spPr>
      </p:pic>
      <p:sp>
        <p:nvSpPr>
          <p:cNvPr id="225" name="Google Shape;225;p35"/>
          <p:cNvSpPr/>
          <p:nvPr/>
        </p:nvSpPr>
        <p:spPr>
          <a:xfrm>
            <a:off x="5592600" y="325100"/>
            <a:ext cx="1422900" cy="1437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POUR</a:t>
            </a:r>
            <a:endParaRPr/>
          </a:p>
        </p:txBody>
      </p:sp>
      <p:sp>
        <p:nvSpPr>
          <p:cNvPr id="231" name="Google Shape;23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400">
              <a:solidFill>
                <a:schemeClr val="dk1"/>
              </a:solidFill>
              <a:latin typeface="Oswald"/>
              <a:ea typeface="Oswald"/>
              <a:cs typeface="Oswald"/>
              <a:sym typeface="Oswald"/>
            </a:endParaRPr>
          </a:p>
          <a:p>
            <a:pPr indent="0" lvl="0" marL="0" rtl="0" algn="l">
              <a:spcBef>
                <a:spcPts val="1600"/>
              </a:spcBef>
              <a:spcAft>
                <a:spcPts val="0"/>
              </a:spcAft>
              <a:buNone/>
            </a:pPr>
            <a:r>
              <a:t/>
            </a:r>
            <a:endParaRPr sz="2400">
              <a:solidFill>
                <a:schemeClr val="dk1"/>
              </a:solidFill>
              <a:latin typeface="Oswald"/>
              <a:ea typeface="Oswald"/>
              <a:cs typeface="Oswald"/>
              <a:sym typeface="Oswald"/>
            </a:endParaRPr>
          </a:p>
          <a:p>
            <a:pPr indent="0" lvl="0" marL="0" rtl="0" algn="l">
              <a:spcBef>
                <a:spcPts val="1600"/>
              </a:spcBef>
              <a:spcAft>
                <a:spcPts val="0"/>
              </a:spcAft>
              <a:buNone/>
            </a:pPr>
            <a:r>
              <a:rPr lang="en" sz="2400">
                <a:solidFill>
                  <a:schemeClr val="dk1"/>
                </a:solidFill>
                <a:latin typeface="Oswald"/>
                <a:ea typeface="Oswald"/>
                <a:cs typeface="Oswald"/>
                <a:sym typeface="Oswald"/>
              </a:rPr>
              <a:t>Robust:</a:t>
            </a:r>
            <a:endParaRPr sz="2400">
              <a:solidFill>
                <a:schemeClr val="dk1"/>
              </a:solidFill>
              <a:latin typeface="Oswald"/>
              <a:ea typeface="Oswald"/>
              <a:cs typeface="Oswald"/>
              <a:sym typeface="Oswald"/>
            </a:endParaRPr>
          </a:p>
          <a:p>
            <a:pPr indent="0" lvl="0" marL="0" rtl="0" algn="l">
              <a:spcBef>
                <a:spcPts val="1600"/>
              </a:spcBef>
              <a:spcAft>
                <a:spcPts val="1600"/>
              </a:spcAft>
              <a:buNone/>
            </a:pPr>
            <a:r>
              <a:rPr lang="en" sz="2400">
                <a:solidFill>
                  <a:schemeClr val="dk1"/>
                </a:solidFill>
                <a:latin typeface="Oswald"/>
                <a:ea typeface="Oswald"/>
                <a:cs typeface="Oswald"/>
                <a:sym typeface="Oswald"/>
              </a:rPr>
              <a:t>People can use different assistive technologies</a:t>
            </a:r>
            <a:endParaRPr sz="2400">
              <a:solidFill>
                <a:schemeClr val="dk1"/>
              </a:solidFill>
              <a:latin typeface="Oswald"/>
              <a:ea typeface="Oswald"/>
              <a:cs typeface="Oswald"/>
              <a:sym typeface="Oswald"/>
            </a:endParaRPr>
          </a:p>
        </p:txBody>
      </p:sp>
      <p:pic>
        <p:nvPicPr>
          <p:cNvPr id="232" name="Google Shape;232;p36"/>
          <p:cNvPicPr preferRelativeResize="0"/>
          <p:nvPr/>
        </p:nvPicPr>
        <p:blipFill>
          <a:blip r:embed="rId3">
            <a:alphaModFix/>
          </a:blip>
          <a:stretch>
            <a:fillRect/>
          </a:stretch>
        </p:blipFill>
        <p:spPr>
          <a:xfrm>
            <a:off x="2511323" y="132325"/>
            <a:ext cx="6077275" cy="1823175"/>
          </a:xfrm>
          <a:prstGeom prst="rect">
            <a:avLst/>
          </a:prstGeom>
          <a:noFill/>
          <a:ln>
            <a:noFill/>
          </a:ln>
        </p:spPr>
      </p:pic>
      <p:sp>
        <p:nvSpPr>
          <p:cNvPr id="233" name="Google Shape;233;p36"/>
          <p:cNvSpPr/>
          <p:nvPr/>
        </p:nvSpPr>
        <p:spPr>
          <a:xfrm>
            <a:off x="7328225" y="325100"/>
            <a:ext cx="1215600" cy="1437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311700" y="2079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Assistive Technologies</a:t>
            </a:r>
            <a:endParaRPr sz="4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311700" y="2079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Assistive Technologies</a:t>
            </a:r>
            <a:endParaRPr sz="4200"/>
          </a:p>
        </p:txBody>
      </p:sp>
      <p:sp>
        <p:nvSpPr>
          <p:cNvPr id="244" name="Google Shape;244;p38"/>
          <p:cNvSpPr txBox="1"/>
          <p:nvPr>
            <p:ph idx="1" type="body"/>
          </p:nvPr>
        </p:nvSpPr>
        <p:spPr>
          <a:xfrm>
            <a:off x="311700" y="2761200"/>
            <a:ext cx="3861900" cy="3179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Font typeface="Oswald"/>
              <a:buChar char="●"/>
            </a:pPr>
            <a:r>
              <a:rPr lang="en" sz="2100">
                <a:solidFill>
                  <a:schemeClr val="dk1"/>
                </a:solidFill>
                <a:latin typeface="Oswald"/>
                <a:ea typeface="Oswald"/>
                <a:cs typeface="Oswald"/>
                <a:sym typeface="Oswald"/>
              </a:rPr>
              <a:t>Screen reader</a:t>
            </a:r>
            <a:endParaRPr sz="2100">
              <a:solidFill>
                <a:schemeClr val="dk1"/>
              </a:solidFill>
              <a:latin typeface="Oswald"/>
              <a:ea typeface="Oswald"/>
              <a:cs typeface="Oswald"/>
              <a:sym typeface="Oswald"/>
            </a:endParaRPr>
          </a:p>
        </p:txBody>
      </p:sp>
      <p:pic>
        <p:nvPicPr>
          <p:cNvPr descr="Tommy Edison, who has been blind since birth, demonstrates how to use Instagram on the iPhone 4S. He uses the Accessibility setting on the phone which allows him to navigate the touch-screen and some applications.&#10;&#10;Follow Tommy on Instagram&#10;http://twitter.com/blindfilmcritic&#10;&#10;Captioning courtesy of:&#10;http://billcreswell.wordpress.com&#10;&#10;2nd Channel: http://www.youtube.com/blindfilmcritic&#10;Twitter: http://twitter.com/blindfilmcritic&#10;Facebook: http://facebook.com/tommyedison&#10;Instagram: http://instagram.com/blindfilmcritic&#10;Tumblr: http://blindfilmcritic.tumblr.com&#10;Website: http://tommyedison.com&#10;&#10;SUBSCRIBE: http://goo.gl/YJUxOx&#10;HOW BLIND PEOPLE...?  PLAYLIST: https://goo.gl/8hh3dF&#10;&#10;------------------&#10;&#10;RELATED VIDEOS:&#10;&#10;How Blind People Use The iPhone 4S - Twitter &amp; YouTube Apps&#10;http://www.youtube.com/watch?v=c0nvdiRdehw&#10;&#10;How Blind People Use The iPhone 4S - Facebook App&#10;http://www.youtube.com/watch?v=MtE2NfFZK2g&#10;&#10;Tommy Unboxes His iPhone 4S&#10;http://www.youtube.com/watch?v=ppL3o85-STM&#10;&#10;------------------&#10;&#10;THE TOMMY EDISON EXPERIENCE&#10;Starring Tommy Edison&#10;http://blindfilmcritic.com&#10;&#10;Directed &amp; Edited by Ben Churchill&#10;http://benchurchill.com&#10;&#10;Production Coordinator&#10;Max Schlicher&#10;http://twitter.com/maxschlicher&#10;&#10;Subscribe to Tommy's other channel:&#10;BlindFilmCritic (movie reviews)&#10;http://www.youtube.com/user/BlindFilmCritic" id="245" name="Google Shape;245;p38" title="How Blind People Use Instagram">
            <a:hlinkClick r:id="rId3"/>
          </p:cNvPr>
          <p:cNvPicPr preferRelativeResize="0"/>
          <p:nvPr/>
        </p:nvPicPr>
        <p:blipFill>
          <a:blip r:embed="rId4">
            <a:alphaModFix/>
          </a:blip>
          <a:stretch>
            <a:fillRect/>
          </a:stretch>
        </p:blipFill>
        <p:spPr>
          <a:xfrm>
            <a:off x="3603575" y="757450"/>
            <a:ext cx="5017525" cy="3763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311700" y="2079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Assistive Technologies</a:t>
            </a:r>
            <a:endParaRPr sz="4200"/>
          </a:p>
        </p:txBody>
      </p:sp>
      <p:sp>
        <p:nvSpPr>
          <p:cNvPr id="251" name="Google Shape;251;p39"/>
          <p:cNvSpPr txBox="1"/>
          <p:nvPr>
            <p:ph idx="1" type="body"/>
          </p:nvPr>
        </p:nvSpPr>
        <p:spPr>
          <a:xfrm>
            <a:off x="311700" y="2761200"/>
            <a:ext cx="3861900" cy="3179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Font typeface="Oswald"/>
              <a:buChar char="●"/>
            </a:pPr>
            <a:r>
              <a:rPr lang="en" sz="2100">
                <a:solidFill>
                  <a:schemeClr val="dk1"/>
                </a:solidFill>
                <a:latin typeface="Oswald"/>
                <a:ea typeface="Oswald"/>
                <a:cs typeface="Oswald"/>
                <a:sym typeface="Oswald"/>
              </a:rPr>
              <a:t>Screen reader</a:t>
            </a:r>
            <a:endParaRPr sz="2100">
              <a:solidFill>
                <a:schemeClr val="dk1"/>
              </a:solidFill>
              <a:latin typeface="Oswald"/>
              <a:ea typeface="Oswald"/>
              <a:cs typeface="Oswald"/>
              <a:sym typeface="Oswald"/>
            </a:endParaRPr>
          </a:p>
          <a:p>
            <a:pPr indent="-361950" lvl="0" marL="457200" rtl="0" algn="l">
              <a:spcBef>
                <a:spcPts val="0"/>
              </a:spcBef>
              <a:spcAft>
                <a:spcPts val="0"/>
              </a:spcAft>
              <a:buClr>
                <a:schemeClr val="dk1"/>
              </a:buClr>
              <a:buSzPts val="2100"/>
              <a:buFont typeface="Oswald"/>
              <a:buChar char="●"/>
            </a:pPr>
            <a:r>
              <a:rPr lang="en" sz="2100">
                <a:solidFill>
                  <a:schemeClr val="dk1"/>
                </a:solidFill>
                <a:latin typeface="Oswald"/>
                <a:ea typeface="Oswald"/>
                <a:cs typeface="Oswald"/>
                <a:sym typeface="Oswald"/>
              </a:rPr>
              <a:t>Text-to-speech</a:t>
            </a:r>
            <a:endParaRPr sz="2100">
              <a:solidFill>
                <a:schemeClr val="dk1"/>
              </a:solidFill>
              <a:latin typeface="Oswald"/>
              <a:ea typeface="Oswald"/>
              <a:cs typeface="Oswald"/>
              <a:sym typeface="Oswald"/>
            </a:endParaRPr>
          </a:p>
        </p:txBody>
      </p:sp>
      <p:pic>
        <p:nvPicPr>
          <p:cNvPr descr="https://www.voicerecognition.com.au/collections/dragon-professional presents a quick demo of the new Dragon Professional Individual 15 voice recognition program by Nuance Communications. Call 1300 255 900 for our special offer on Dragon 15." id="252" name="Google Shape;252;p39" title="Dragon Professional 15 - Quick Demonstration">
            <a:hlinkClick r:id="rId3"/>
          </p:cNvPr>
          <p:cNvPicPr preferRelativeResize="0"/>
          <p:nvPr/>
        </p:nvPicPr>
        <p:blipFill>
          <a:blip r:embed="rId4">
            <a:alphaModFix/>
          </a:blip>
          <a:stretch>
            <a:fillRect/>
          </a:stretch>
        </p:blipFill>
        <p:spPr>
          <a:xfrm>
            <a:off x="3751108" y="575775"/>
            <a:ext cx="5259767" cy="3944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2079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Assistive Technologies</a:t>
            </a:r>
            <a:endParaRPr sz="4200"/>
          </a:p>
        </p:txBody>
      </p:sp>
      <p:sp>
        <p:nvSpPr>
          <p:cNvPr id="258" name="Google Shape;258;p40"/>
          <p:cNvSpPr txBox="1"/>
          <p:nvPr>
            <p:ph idx="1" type="body"/>
          </p:nvPr>
        </p:nvSpPr>
        <p:spPr>
          <a:xfrm>
            <a:off x="311700" y="2761200"/>
            <a:ext cx="3861900" cy="3179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Font typeface="Oswald"/>
              <a:buChar char="●"/>
            </a:pPr>
            <a:r>
              <a:rPr lang="en" sz="2100">
                <a:solidFill>
                  <a:schemeClr val="dk1"/>
                </a:solidFill>
                <a:latin typeface="Oswald"/>
                <a:ea typeface="Oswald"/>
                <a:cs typeface="Oswald"/>
                <a:sym typeface="Oswald"/>
              </a:rPr>
              <a:t>Screen reader</a:t>
            </a:r>
            <a:endParaRPr sz="2100">
              <a:solidFill>
                <a:schemeClr val="dk1"/>
              </a:solidFill>
              <a:latin typeface="Oswald"/>
              <a:ea typeface="Oswald"/>
              <a:cs typeface="Oswald"/>
              <a:sym typeface="Oswald"/>
            </a:endParaRPr>
          </a:p>
          <a:p>
            <a:pPr indent="-361950" lvl="0" marL="457200" rtl="0" algn="l">
              <a:spcBef>
                <a:spcPts val="0"/>
              </a:spcBef>
              <a:spcAft>
                <a:spcPts val="0"/>
              </a:spcAft>
              <a:buClr>
                <a:schemeClr val="dk1"/>
              </a:buClr>
              <a:buSzPts val="2100"/>
              <a:buFont typeface="Oswald"/>
              <a:buChar char="●"/>
            </a:pPr>
            <a:r>
              <a:rPr lang="en" sz="2100">
                <a:solidFill>
                  <a:schemeClr val="dk1"/>
                </a:solidFill>
                <a:latin typeface="Oswald"/>
                <a:ea typeface="Oswald"/>
                <a:cs typeface="Oswald"/>
                <a:sym typeface="Oswald"/>
              </a:rPr>
              <a:t>Text-to-speech</a:t>
            </a:r>
            <a:endParaRPr sz="2100">
              <a:solidFill>
                <a:schemeClr val="dk1"/>
              </a:solidFill>
              <a:latin typeface="Oswald"/>
              <a:ea typeface="Oswald"/>
              <a:cs typeface="Oswald"/>
              <a:sym typeface="Oswald"/>
            </a:endParaRPr>
          </a:p>
          <a:p>
            <a:pPr indent="-361950" lvl="0" marL="457200" rtl="0" algn="l">
              <a:spcBef>
                <a:spcPts val="0"/>
              </a:spcBef>
              <a:spcAft>
                <a:spcPts val="0"/>
              </a:spcAft>
              <a:buClr>
                <a:schemeClr val="dk1"/>
              </a:buClr>
              <a:buSzPts val="2100"/>
              <a:buFont typeface="Oswald"/>
              <a:buChar char="●"/>
            </a:pPr>
            <a:r>
              <a:rPr lang="en" sz="2100">
                <a:solidFill>
                  <a:schemeClr val="dk1"/>
                </a:solidFill>
                <a:latin typeface="Oswald"/>
                <a:ea typeface="Oswald"/>
                <a:cs typeface="Oswald"/>
                <a:sym typeface="Oswald"/>
              </a:rPr>
              <a:t>Screen magnification</a:t>
            </a:r>
            <a:endParaRPr sz="2100">
              <a:solidFill>
                <a:schemeClr val="dk1"/>
              </a:solidFill>
              <a:latin typeface="Oswald"/>
              <a:ea typeface="Oswald"/>
              <a:cs typeface="Oswald"/>
              <a:sym typeface="Oswald"/>
            </a:endParaRPr>
          </a:p>
        </p:txBody>
      </p:sp>
      <p:pic>
        <p:nvPicPr>
          <p:cNvPr id="259" name="Google Shape;259;p40" title="screen_magnification.mov">
            <a:hlinkClick r:id="rId3"/>
          </p:cNvPr>
          <p:cNvPicPr preferRelativeResize="0"/>
          <p:nvPr/>
        </p:nvPicPr>
        <p:blipFill>
          <a:blip r:embed="rId4">
            <a:alphaModFix/>
          </a:blip>
          <a:stretch>
            <a:fillRect/>
          </a:stretch>
        </p:blipFill>
        <p:spPr>
          <a:xfrm>
            <a:off x="3752325" y="1124100"/>
            <a:ext cx="5364250" cy="3017401"/>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311700" y="2079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Assistive Technologies</a:t>
            </a:r>
            <a:endParaRPr sz="4200"/>
          </a:p>
        </p:txBody>
      </p:sp>
      <p:sp>
        <p:nvSpPr>
          <p:cNvPr id="265" name="Google Shape;265;p41"/>
          <p:cNvSpPr txBox="1"/>
          <p:nvPr>
            <p:ph idx="1" type="body"/>
          </p:nvPr>
        </p:nvSpPr>
        <p:spPr>
          <a:xfrm>
            <a:off x="311700" y="2761200"/>
            <a:ext cx="3861900" cy="3179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Font typeface="Oswald"/>
              <a:buChar char="●"/>
            </a:pPr>
            <a:r>
              <a:rPr lang="en" sz="2100">
                <a:solidFill>
                  <a:schemeClr val="dk1"/>
                </a:solidFill>
                <a:latin typeface="Oswald"/>
                <a:ea typeface="Oswald"/>
                <a:cs typeface="Oswald"/>
                <a:sym typeface="Oswald"/>
              </a:rPr>
              <a:t>Screen reader</a:t>
            </a:r>
            <a:endParaRPr sz="2100">
              <a:solidFill>
                <a:schemeClr val="dk1"/>
              </a:solidFill>
              <a:latin typeface="Oswald"/>
              <a:ea typeface="Oswald"/>
              <a:cs typeface="Oswald"/>
              <a:sym typeface="Oswald"/>
            </a:endParaRPr>
          </a:p>
          <a:p>
            <a:pPr indent="-361950" lvl="0" marL="457200" rtl="0" algn="l">
              <a:spcBef>
                <a:spcPts val="0"/>
              </a:spcBef>
              <a:spcAft>
                <a:spcPts val="0"/>
              </a:spcAft>
              <a:buClr>
                <a:schemeClr val="dk1"/>
              </a:buClr>
              <a:buSzPts val="2100"/>
              <a:buFont typeface="Oswald"/>
              <a:buChar char="●"/>
            </a:pPr>
            <a:r>
              <a:rPr lang="en" sz="2100">
                <a:solidFill>
                  <a:schemeClr val="dk1"/>
                </a:solidFill>
                <a:latin typeface="Oswald"/>
                <a:ea typeface="Oswald"/>
                <a:cs typeface="Oswald"/>
                <a:sym typeface="Oswald"/>
              </a:rPr>
              <a:t>Text-to-speech</a:t>
            </a:r>
            <a:endParaRPr sz="2100">
              <a:solidFill>
                <a:schemeClr val="dk1"/>
              </a:solidFill>
              <a:latin typeface="Oswald"/>
              <a:ea typeface="Oswald"/>
              <a:cs typeface="Oswald"/>
              <a:sym typeface="Oswald"/>
            </a:endParaRPr>
          </a:p>
          <a:p>
            <a:pPr indent="-361950" lvl="0" marL="457200" rtl="0" algn="l">
              <a:spcBef>
                <a:spcPts val="0"/>
              </a:spcBef>
              <a:spcAft>
                <a:spcPts val="0"/>
              </a:spcAft>
              <a:buClr>
                <a:schemeClr val="dk1"/>
              </a:buClr>
              <a:buSzPts val="2100"/>
              <a:buFont typeface="Oswald"/>
              <a:buChar char="●"/>
            </a:pPr>
            <a:r>
              <a:rPr lang="en" sz="2100">
                <a:solidFill>
                  <a:schemeClr val="dk1"/>
                </a:solidFill>
                <a:latin typeface="Oswald"/>
                <a:ea typeface="Oswald"/>
                <a:cs typeface="Oswald"/>
                <a:sym typeface="Oswald"/>
              </a:rPr>
              <a:t>Screen magnification</a:t>
            </a:r>
            <a:endParaRPr sz="2100">
              <a:solidFill>
                <a:schemeClr val="dk1"/>
              </a:solidFill>
              <a:latin typeface="Oswald"/>
              <a:ea typeface="Oswald"/>
              <a:cs typeface="Oswald"/>
              <a:sym typeface="Oswald"/>
            </a:endParaRPr>
          </a:p>
          <a:p>
            <a:pPr indent="-361950" lvl="0" marL="457200" rtl="0" algn="l">
              <a:spcBef>
                <a:spcPts val="0"/>
              </a:spcBef>
              <a:spcAft>
                <a:spcPts val="0"/>
              </a:spcAft>
              <a:buClr>
                <a:schemeClr val="dk1"/>
              </a:buClr>
              <a:buSzPts val="2100"/>
              <a:buFont typeface="Oswald"/>
              <a:buChar char="●"/>
            </a:pPr>
            <a:r>
              <a:rPr lang="en" sz="2100">
                <a:solidFill>
                  <a:schemeClr val="dk1"/>
                </a:solidFill>
                <a:latin typeface="Oswald"/>
                <a:ea typeface="Oswald"/>
                <a:cs typeface="Oswald"/>
                <a:sym typeface="Oswald"/>
              </a:rPr>
              <a:t>Custom color theming</a:t>
            </a:r>
            <a:endParaRPr sz="2100">
              <a:solidFill>
                <a:schemeClr val="dk1"/>
              </a:solidFill>
              <a:latin typeface="Oswald"/>
              <a:ea typeface="Oswald"/>
              <a:cs typeface="Oswald"/>
              <a:sym typeface="Oswald"/>
            </a:endParaRPr>
          </a:p>
        </p:txBody>
      </p:sp>
      <p:pic>
        <p:nvPicPr>
          <p:cNvPr id="266" name="Google Shape;266;p41"/>
          <p:cNvPicPr preferRelativeResize="0"/>
          <p:nvPr/>
        </p:nvPicPr>
        <p:blipFill>
          <a:blip r:embed="rId3">
            <a:alphaModFix/>
          </a:blip>
          <a:stretch>
            <a:fillRect/>
          </a:stretch>
        </p:blipFill>
        <p:spPr>
          <a:xfrm>
            <a:off x="3776700" y="2662625"/>
            <a:ext cx="5465251" cy="2548550"/>
          </a:xfrm>
          <a:prstGeom prst="rect">
            <a:avLst/>
          </a:prstGeom>
          <a:noFill/>
          <a:ln>
            <a:noFill/>
          </a:ln>
        </p:spPr>
      </p:pic>
      <p:pic>
        <p:nvPicPr>
          <p:cNvPr id="267" name="Google Shape;267;p41"/>
          <p:cNvPicPr preferRelativeResize="0"/>
          <p:nvPr/>
        </p:nvPicPr>
        <p:blipFill>
          <a:blip r:embed="rId4">
            <a:alphaModFix/>
          </a:blip>
          <a:stretch>
            <a:fillRect/>
          </a:stretch>
        </p:blipFill>
        <p:spPr>
          <a:xfrm>
            <a:off x="3776712" y="0"/>
            <a:ext cx="6881589" cy="26626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 name="Shape 72"/>
        <p:cNvGrpSpPr/>
        <p:nvPr/>
      </p:nvGrpSpPr>
      <p:grpSpPr>
        <a:xfrm>
          <a:off x="0" y="0"/>
          <a:ext cx="0" cy="0"/>
          <a:chOff x="0" y="0"/>
          <a:chExt cx="0" cy="0"/>
        </a:xfrm>
      </p:grpSpPr>
      <p:sp>
        <p:nvSpPr>
          <p:cNvPr id="73" name="Google Shape;73;p15"/>
          <p:cNvSpPr txBox="1"/>
          <p:nvPr>
            <p:ph type="title"/>
          </p:nvPr>
        </p:nvSpPr>
        <p:spPr>
          <a:xfrm>
            <a:off x="490250" y="526350"/>
            <a:ext cx="8277900" cy="4090800"/>
          </a:xfrm>
          <a:prstGeom prst="rect">
            <a:avLst/>
          </a:prstGeom>
        </p:spPr>
        <p:txBody>
          <a:bodyPr anchorCtr="0" anchor="ctr" bIns="91425" lIns="91425" spcFirstLastPara="1" rIns="91425" wrap="square" tIns="91425">
            <a:normAutofit/>
          </a:bodyPr>
          <a:lstStyle/>
          <a:p>
            <a:pPr indent="-400050" lvl="0" marL="457200" rtl="0" algn="l">
              <a:spcBef>
                <a:spcPts val="0"/>
              </a:spcBef>
              <a:spcAft>
                <a:spcPts val="0"/>
              </a:spcAft>
              <a:buClr>
                <a:schemeClr val="dk1"/>
              </a:buClr>
              <a:buSzPts val="2700"/>
              <a:buAutoNum type="arabicPeriod"/>
            </a:pPr>
            <a:r>
              <a:rPr lang="en" sz="2700">
                <a:solidFill>
                  <a:schemeClr val="dk1"/>
                </a:solidFill>
              </a:rPr>
              <a:t>Why is Accessibility important?</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What is Web Accessibility?</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Inclusive Design &amp; Diverse Abilities</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Principles</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Assistive t</a:t>
            </a:r>
            <a:r>
              <a:rPr lang="en" sz="2700">
                <a:solidFill>
                  <a:schemeClr val="dk1"/>
                </a:solidFill>
              </a:rPr>
              <a:t>echnologies</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What you can do</a:t>
            </a:r>
            <a:endParaRPr sz="27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a screen reader</a:t>
            </a:r>
            <a:endParaRPr/>
          </a:p>
        </p:txBody>
      </p:sp>
      <p:sp>
        <p:nvSpPr>
          <p:cNvPr id="273" name="Google Shape;273;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Oswald"/>
              <a:buAutoNum type="arabicPeriod"/>
            </a:pPr>
            <a:r>
              <a:rPr lang="en" u="sng">
                <a:solidFill>
                  <a:schemeClr val="hlink"/>
                </a:solidFill>
                <a:latin typeface="Oswald"/>
                <a:ea typeface="Oswald"/>
                <a:cs typeface="Oswald"/>
                <a:sym typeface="Oswald"/>
                <a:hlinkClick r:id="rId3"/>
              </a:rPr>
              <a:t>Accessibility Testing Site</a:t>
            </a:r>
            <a:endParaRPr sz="1800">
              <a:solidFill>
                <a:schemeClr val="dk1"/>
              </a:solidFill>
              <a:latin typeface="Oswald"/>
              <a:ea typeface="Oswald"/>
              <a:cs typeface="Oswald"/>
              <a:sym typeface="Oswald"/>
            </a:endParaRPr>
          </a:p>
        </p:txBody>
      </p:sp>
      <p:pic>
        <p:nvPicPr>
          <p:cNvPr id="274" name="Google Shape;274;p42"/>
          <p:cNvPicPr preferRelativeResize="0"/>
          <p:nvPr/>
        </p:nvPicPr>
        <p:blipFill>
          <a:blip r:embed="rId4">
            <a:alphaModFix/>
          </a:blip>
          <a:stretch>
            <a:fillRect/>
          </a:stretch>
        </p:blipFill>
        <p:spPr>
          <a:xfrm>
            <a:off x="576250" y="1789188"/>
            <a:ext cx="7991475" cy="3038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280" name="Google Shape;280;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Oswald"/>
              <a:buAutoNum type="arabicPeriod"/>
            </a:pPr>
            <a:r>
              <a:rPr lang="en" sz="1800">
                <a:solidFill>
                  <a:schemeClr val="dk1"/>
                </a:solidFill>
                <a:latin typeface="Oswald"/>
                <a:ea typeface="Oswald"/>
                <a:cs typeface="Oswald"/>
                <a:sym typeface="Oswald"/>
              </a:rPr>
              <a:t>Use semantic HTML</a:t>
            </a:r>
            <a:endParaRPr sz="1800">
              <a:solidFill>
                <a:schemeClr val="dk1"/>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286" name="Google Shape;286;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Oswald"/>
              <a:buAutoNum type="arabicPeriod"/>
            </a:pPr>
            <a:r>
              <a:rPr lang="en" sz="1800">
                <a:solidFill>
                  <a:schemeClr val="dk1"/>
                </a:solidFill>
                <a:latin typeface="Oswald"/>
                <a:ea typeface="Oswald"/>
                <a:cs typeface="Oswald"/>
                <a:sym typeface="Oswald"/>
              </a:rPr>
              <a:t>Use semantic HTML</a:t>
            </a:r>
            <a:endParaRPr sz="1800">
              <a:solidFill>
                <a:schemeClr val="dk1"/>
              </a:solidFill>
              <a:latin typeface="Oswald"/>
              <a:ea typeface="Oswald"/>
              <a:cs typeface="Oswald"/>
              <a:sym typeface="Oswald"/>
            </a:endParaRPr>
          </a:p>
        </p:txBody>
      </p:sp>
      <p:pic>
        <p:nvPicPr>
          <p:cNvPr id="287" name="Google Shape;287;p44"/>
          <p:cNvPicPr preferRelativeResize="0"/>
          <p:nvPr/>
        </p:nvPicPr>
        <p:blipFill>
          <a:blip r:embed="rId3">
            <a:alphaModFix/>
          </a:blip>
          <a:stretch>
            <a:fillRect/>
          </a:stretch>
        </p:blipFill>
        <p:spPr>
          <a:xfrm>
            <a:off x="625625" y="1807526"/>
            <a:ext cx="7892750" cy="30874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293" name="Google Shape;293;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sz="1800">
                <a:solidFill>
                  <a:schemeClr val="dk1"/>
                </a:solidFill>
              </a:rPr>
              <a:t>Use semantic HTML</a:t>
            </a:r>
            <a:endParaRPr sz="1800">
              <a:solidFill>
                <a:schemeClr val="dk1"/>
              </a:solidFill>
            </a:endParaRPr>
          </a:p>
        </p:txBody>
      </p:sp>
      <p:pic>
        <p:nvPicPr>
          <p:cNvPr id="294" name="Google Shape;294;p45"/>
          <p:cNvPicPr preferRelativeResize="0"/>
          <p:nvPr/>
        </p:nvPicPr>
        <p:blipFill>
          <a:blip r:embed="rId3">
            <a:alphaModFix/>
          </a:blip>
          <a:stretch>
            <a:fillRect/>
          </a:stretch>
        </p:blipFill>
        <p:spPr>
          <a:xfrm>
            <a:off x="625625" y="1807526"/>
            <a:ext cx="7892750" cy="3087450"/>
          </a:xfrm>
          <a:prstGeom prst="rect">
            <a:avLst/>
          </a:prstGeom>
          <a:noFill/>
          <a:ln>
            <a:noFill/>
          </a:ln>
          <a:effectLst>
            <a:outerShdw blurRad="57150" rotWithShape="0" algn="bl" dir="5400000" dist="19050">
              <a:srgbClr val="000000">
                <a:alpha val="50000"/>
              </a:srgbClr>
            </a:outerShdw>
          </a:effectLst>
        </p:spPr>
      </p:pic>
      <p:pic>
        <p:nvPicPr>
          <p:cNvPr id="295" name="Google Shape;295;p45"/>
          <p:cNvPicPr preferRelativeResize="0"/>
          <p:nvPr/>
        </p:nvPicPr>
        <p:blipFill>
          <a:blip r:embed="rId4">
            <a:alphaModFix/>
          </a:blip>
          <a:stretch>
            <a:fillRect/>
          </a:stretch>
        </p:blipFill>
        <p:spPr>
          <a:xfrm>
            <a:off x="2000250" y="0"/>
            <a:ext cx="51435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301" name="Google Shape;301;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Oswald"/>
              <a:buAutoNum type="arabicPeriod"/>
            </a:pPr>
            <a:r>
              <a:rPr lang="en" sz="1800">
                <a:solidFill>
                  <a:schemeClr val="dk1"/>
                </a:solidFill>
                <a:latin typeface="Oswald"/>
                <a:ea typeface="Oswald"/>
                <a:cs typeface="Oswald"/>
                <a:sym typeface="Oswald"/>
              </a:rPr>
              <a:t>Use semantic HTML</a:t>
            </a:r>
            <a:endParaRPr sz="1800">
              <a:solidFill>
                <a:schemeClr val="dk1"/>
              </a:solidFill>
              <a:latin typeface="Oswald"/>
              <a:ea typeface="Oswald"/>
              <a:cs typeface="Oswald"/>
              <a:sym typeface="Oswald"/>
            </a:endParaRPr>
          </a:p>
        </p:txBody>
      </p:sp>
      <p:pic>
        <p:nvPicPr>
          <p:cNvPr id="302" name="Google Shape;302;p46"/>
          <p:cNvPicPr preferRelativeResize="0"/>
          <p:nvPr/>
        </p:nvPicPr>
        <p:blipFill>
          <a:blip r:embed="rId3">
            <a:alphaModFix/>
          </a:blip>
          <a:stretch>
            <a:fillRect/>
          </a:stretch>
        </p:blipFill>
        <p:spPr>
          <a:xfrm>
            <a:off x="1072948" y="1617675"/>
            <a:ext cx="6998100" cy="3312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308" name="Google Shape;308;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Oswald"/>
              <a:buAutoNum type="arabicPeriod"/>
            </a:pPr>
            <a:r>
              <a:rPr lang="en" sz="1800">
                <a:solidFill>
                  <a:schemeClr val="dk1"/>
                </a:solidFill>
                <a:latin typeface="Oswald"/>
                <a:ea typeface="Oswald"/>
                <a:cs typeface="Oswald"/>
                <a:sym typeface="Oswald"/>
              </a:rPr>
              <a:t>Use semantic HTML</a:t>
            </a:r>
            <a:endParaRPr sz="1800">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AutoNum type="arabicPeriod"/>
            </a:pPr>
            <a:r>
              <a:rPr lang="en">
                <a:solidFill>
                  <a:schemeClr val="dk1"/>
                </a:solidFill>
                <a:latin typeface="Oswald"/>
                <a:ea typeface="Oswald"/>
                <a:cs typeface="Oswald"/>
                <a:sym typeface="Oswald"/>
              </a:rPr>
              <a:t>Use reusable UI components that are accessible</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Font typeface="Oswald"/>
              <a:buAutoNum type="alphaLcPeriod"/>
            </a:pPr>
            <a:r>
              <a:rPr lang="en" u="sng">
                <a:solidFill>
                  <a:schemeClr val="hlink"/>
                </a:solidFill>
                <a:latin typeface="Oswald"/>
                <a:ea typeface="Oswald"/>
                <a:cs typeface="Oswald"/>
                <a:sym typeface="Oswald"/>
                <a:hlinkClick r:id="rId3"/>
              </a:rPr>
              <a:t>Vue.js Accessibility Basics</a:t>
            </a:r>
            <a:endParaRPr>
              <a:solidFill>
                <a:schemeClr val="dk1"/>
              </a:solidFill>
              <a:latin typeface="Oswald"/>
              <a:ea typeface="Oswald"/>
              <a:cs typeface="Oswald"/>
              <a:sym typeface="Oswald"/>
            </a:endParaRPr>
          </a:p>
        </p:txBody>
      </p:sp>
      <p:pic>
        <p:nvPicPr>
          <p:cNvPr id="309" name="Google Shape;309;p47"/>
          <p:cNvPicPr preferRelativeResize="0"/>
          <p:nvPr/>
        </p:nvPicPr>
        <p:blipFill rotWithShape="1">
          <a:blip r:embed="rId4">
            <a:alphaModFix/>
          </a:blip>
          <a:srcRect b="15959" l="9498" r="12837" t="19324"/>
          <a:stretch/>
        </p:blipFill>
        <p:spPr>
          <a:xfrm>
            <a:off x="6761100" y="2986100"/>
            <a:ext cx="2071200" cy="1726000"/>
          </a:xfrm>
          <a:prstGeom prst="rect">
            <a:avLst/>
          </a:prstGeom>
          <a:noFill/>
          <a:ln>
            <a:noFill/>
          </a:ln>
          <a:effectLst>
            <a:outerShdw blurRad="57150" rotWithShape="0" algn="bl" dir="5400000" dist="19050">
              <a:srgbClr val="000000">
                <a:alpha val="50000"/>
              </a:srgbClr>
            </a:outerShdw>
          </a:effectLst>
        </p:spPr>
      </p:pic>
      <p:pic>
        <p:nvPicPr>
          <p:cNvPr id="310" name="Google Shape;310;p47"/>
          <p:cNvPicPr preferRelativeResize="0"/>
          <p:nvPr/>
        </p:nvPicPr>
        <p:blipFill rotWithShape="1">
          <a:blip r:embed="rId5">
            <a:alphaModFix/>
          </a:blip>
          <a:srcRect b="16283" l="20281" r="20240" t="21399"/>
          <a:stretch/>
        </p:blipFill>
        <p:spPr>
          <a:xfrm>
            <a:off x="2589450" y="2981800"/>
            <a:ext cx="1655641" cy="1734600"/>
          </a:xfrm>
          <a:prstGeom prst="rect">
            <a:avLst/>
          </a:prstGeom>
          <a:noFill/>
          <a:ln>
            <a:noFill/>
          </a:ln>
          <a:effectLst>
            <a:outerShdw blurRad="57150" rotWithShape="0" algn="bl" dir="5400000" dist="19050">
              <a:srgbClr val="000000">
                <a:alpha val="50000"/>
              </a:srgbClr>
            </a:outerShdw>
          </a:effectLst>
        </p:spPr>
      </p:pic>
      <p:pic>
        <p:nvPicPr>
          <p:cNvPr id="311" name="Google Shape;311;p47"/>
          <p:cNvPicPr preferRelativeResize="0"/>
          <p:nvPr/>
        </p:nvPicPr>
        <p:blipFill rotWithShape="1">
          <a:blip r:embed="rId6">
            <a:alphaModFix/>
          </a:blip>
          <a:srcRect b="41141" l="58460" r="15500" t="9944"/>
          <a:stretch/>
        </p:blipFill>
        <p:spPr>
          <a:xfrm>
            <a:off x="4573425" y="2986100"/>
            <a:ext cx="1866819" cy="1726000"/>
          </a:xfrm>
          <a:prstGeom prst="rect">
            <a:avLst/>
          </a:prstGeom>
          <a:noFill/>
          <a:ln>
            <a:noFill/>
          </a:ln>
          <a:effectLst>
            <a:outerShdw blurRad="57150" rotWithShape="0" algn="bl" dir="5400000" dist="19050">
              <a:srgbClr val="000000">
                <a:alpha val="50000"/>
              </a:srgbClr>
            </a:outerShdw>
          </a:effectLst>
        </p:spPr>
      </p:pic>
      <p:pic>
        <p:nvPicPr>
          <p:cNvPr id="312" name="Google Shape;312;p47"/>
          <p:cNvPicPr preferRelativeResize="0"/>
          <p:nvPr/>
        </p:nvPicPr>
        <p:blipFill>
          <a:blip r:embed="rId7">
            <a:alphaModFix/>
          </a:blip>
          <a:stretch>
            <a:fillRect/>
          </a:stretch>
        </p:blipFill>
        <p:spPr>
          <a:xfrm>
            <a:off x="311698" y="2981800"/>
            <a:ext cx="1949425" cy="173459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318" name="Google Shape;318;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Oswald"/>
              <a:buAutoNum type="arabicPeriod"/>
            </a:pPr>
            <a:r>
              <a:rPr lang="en">
                <a:solidFill>
                  <a:schemeClr val="dk1"/>
                </a:solidFill>
                <a:latin typeface="Oswald"/>
                <a:ea typeface="Oswald"/>
                <a:cs typeface="Oswald"/>
                <a:sym typeface="Oswald"/>
              </a:rPr>
              <a:t>Use semantic HTML</a:t>
            </a:r>
            <a:endParaRPr>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AutoNum type="arabicPeriod"/>
            </a:pPr>
            <a:r>
              <a:rPr lang="en">
                <a:solidFill>
                  <a:schemeClr val="dk1"/>
                </a:solidFill>
                <a:latin typeface="Oswald"/>
                <a:ea typeface="Oswald"/>
                <a:cs typeface="Oswald"/>
                <a:sym typeface="Oswald"/>
              </a:rPr>
              <a:t>Use reusable UI components that are accessible</a:t>
            </a:r>
            <a:endParaRPr>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AutoNum type="arabicPeriod"/>
            </a:pPr>
            <a:r>
              <a:rPr lang="en">
                <a:solidFill>
                  <a:schemeClr val="dk1"/>
                </a:solidFill>
                <a:latin typeface="Oswald"/>
                <a:ea typeface="Oswald"/>
                <a:cs typeface="Oswald"/>
                <a:sym typeface="Oswald"/>
              </a:rPr>
              <a:t>Test the UI using only your keyboard</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AutoNum type="alphaLcPeriod"/>
            </a:pPr>
            <a:r>
              <a:rPr lang="en">
                <a:solidFill>
                  <a:schemeClr val="dk1"/>
                </a:solidFill>
                <a:latin typeface="Consolas"/>
                <a:ea typeface="Consolas"/>
                <a:cs typeface="Consolas"/>
                <a:sym typeface="Consolas"/>
              </a:rPr>
              <a:t>tab / shift+tab</a:t>
            </a:r>
            <a:r>
              <a:rPr lang="en">
                <a:solidFill>
                  <a:schemeClr val="dk1"/>
                </a:solidFill>
                <a:latin typeface="Oswald"/>
                <a:ea typeface="Oswald"/>
                <a:cs typeface="Oswald"/>
                <a:sym typeface="Oswald"/>
              </a:rPr>
              <a:t> to move forwards and backwards</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AutoNum type="alphaLcPeriod"/>
            </a:pPr>
            <a:r>
              <a:rPr lang="en">
                <a:solidFill>
                  <a:schemeClr val="dk1"/>
                </a:solidFill>
                <a:latin typeface="Consolas"/>
                <a:ea typeface="Consolas"/>
                <a:cs typeface="Consolas"/>
                <a:sym typeface="Consolas"/>
              </a:rPr>
              <a:t>enter</a:t>
            </a:r>
            <a:r>
              <a:rPr lang="en">
                <a:solidFill>
                  <a:schemeClr val="dk1"/>
                </a:solidFill>
                <a:latin typeface="Oswald"/>
                <a:ea typeface="Oswald"/>
                <a:cs typeface="Oswald"/>
                <a:sym typeface="Oswald"/>
              </a:rPr>
              <a:t> to activate a button or a link</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AutoNum type="alphaLcPeriod"/>
            </a:pPr>
            <a:r>
              <a:rPr lang="en">
                <a:solidFill>
                  <a:schemeClr val="dk1"/>
                </a:solidFill>
                <a:latin typeface="Consolas"/>
                <a:ea typeface="Consolas"/>
                <a:cs typeface="Consolas"/>
                <a:sym typeface="Consolas"/>
              </a:rPr>
              <a:t>space</a:t>
            </a:r>
            <a:r>
              <a:rPr lang="en">
                <a:solidFill>
                  <a:schemeClr val="dk1"/>
                </a:solidFill>
                <a:latin typeface="Oswald"/>
                <a:ea typeface="Oswald"/>
                <a:cs typeface="Oswald"/>
                <a:sym typeface="Oswald"/>
              </a:rPr>
              <a:t> to check/uncheck a checkbox</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AutoNum type="alphaLcPeriod"/>
            </a:pPr>
            <a:r>
              <a:rPr lang="en">
                <a:solidFill>
                  <a:schemeClr val="dk1"/>
                </a:solidFill>
                <a:latin typeface="Consolas"/>
                <a:ea typeface="Consolas"/>
                <a:cs typeface="Consolas"/>
                <a:sym typeface="Consolas"/>
              </a:rPr>
              <a:t>up/down/left/right</a:t>
            </a:r>
            <a:r>
              <a:rPr lang="en">
                <a:solidFill>
                  <a:schemeClr val="dk1"/>
                </a:solidFill>
                <a:latin typeface="Oswald"/>
                <a:ea typeface="Oswald"/>
                <a:cs typeface="Oswald"/>
                <a:sym typeface="Oswald"/>
              </a:rPr>
              <a:t> to select a radio button in a radio button group</a:t>
            </a:r>
            <a:endParaRPr>
              <a:solidFill>
                <a:schemeClr val="dk1"/>
              </a:solidFill>
              <a:latin typeface="Oswald"/>
              <a:ea typeface="Oswald"/>
              <a:cs typeface="Oswald"/>
              <a:sym typeface="Oswa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324" name="Google Shape;324;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Oswald"/>
              <a:buAutoNum type="arabicPeriod"/>
            </a:pPr>
            <a:r>
              <a:rPr lang="en">
                <a:solidFill>
                  <a:schemeClr val="dk1"/>
                </a:solidFill>
                <a:latin typeface="Oswald"/>
                <a:ea typeface="Oswald"/>
                <a:cs typeface="Oswald"/>
                <a:sym typeface="Oswald"/>
              </a:rPr>
              <a:t>Use semantic HTML</a:t>
            </a:r>
            <a:endParaRPr>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AutoNum type="arabicPeriod"/>
            </a:pPr>
            <a:r>
              <a:rPr lang="en">
                <a:solidFill>
                  <a:schemeClr val="dk1"/>
                </a:solidFill>
                <a:latin typeface="Oswald"/>
                <a:ea typeface="Oswald"/>
                <a:cs typeface="Oswald"/>
                <a:sym typeface="Oswald"/>
              </a:rPr>
              <a:t>Use reusable UI components that are accessible</a:t>
            </a:r>
            <a:endParaRPr>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AutoNum type="arabicPeriod"/>
            </a:pPr>
            <a:r>
              <a:rPr lang="en">
                <a:solidFill>
                  <a:schemeClr val="dk1"/>
                </a:solidFill>
                <a:latin typeface="Oswald"/>
                <a:ea typeface="Oswald"/>
                <a:cs typeface="Oswald"/>
                <a:sym typeface="Oswald"/>
              </a:rPr>
              <a:t>Test the UI using only your keyboard</a:t>
            </a:r>
            <a:endParaRPr>
              <a:solidFill>
                <a:schemeClr val="dk1"/>
              </a:solidFill>
              <a:latin typeface="Oswald"/>
              <a:ea typeface="Oswald"/>
              <a:cs typeface="Oswald"/>
              <a:sym typeface="Oswald"/>
            </a:endParaRPr>
          </a:p>
          <a:p>
            <a:pPr indent="-342900" lvl="0" marL="457200" rtl="0" algn="l">
              <a:spcBef>
                <a:spcPts val="0"/>
              </a:spcBef>
              <a:spcAft>
                <a:spcPts val="0"/>
              </a:spcAft>
              <a:buClr>
                <a:schemeClr val="dk1"/>
              </a:buClr>
              <a:buSzPts val="1800"/>
              <a:buFont typeface="Oswald"/>
              <a:buAutoNum type="arabicPeriod"/>
            </a:pPr>
            <a:r>
              <a:rPr lang="en">
                <a:solidFill>
                  <a:schemeClr val="dk1"/>
                </a:solidFill>
                <a:latin typeface="Oswald"/>
                <a:ea typeface="Oswald"/>
                <a:cs typeface="Oswald"/>
                <a:sym typeface="Oswald"/>
              </a:rPr>
              <a:t>Test the UI using a screen reader</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Font typeface="Oswald"/>
              <a:buAutoNum type="alphaLcPeriod"/>
            </a:pPr>
            <a:r>
              <a:rPr lang="en">
                <a:solidFill>
                  <a:schemeClr val="dk1"/>
                </a:solidFill>
                <a:latin typeface="Oswald"/>
                <a:ea typeface="Oswald"/>
                <a:cs typeface="Oswald"/>
                <a:sym typeface="Oswald"/>
              </a:rPr>
              <a:t>Windows - download and use </a:t>
            </a:r>
            <a:r>
              <a:rPr lang="en" u="sng">
                <a:solidFill>
                  <a:schemeClr val="hlink"/>
                </a:solidFill>
                <a:latin typeface="Oswald"/>
                <a:ea typeface="Oswald"/>
                <a:cs typeface="Oswald"/>
                <a:sym typeface="Oswald"/>
                <a:hlinkClick r:id="rId3"/>
              </a:rPr>
              <a:t>NVDA</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Font typeface="Oswald"/>
              <a:buAutoNum type="alphaLcPeriod"/>
            </a:pPr>
            <a:r>
              <a:rPr lang="en">
                <a:solidFill>
                  <a:schemeClr val="dk1"/>
                </a:solidFill>
                <a:latin typeface="Oswald"/>
                <a:ea typeface="Oswald"/>
                <a:cs typeface="Oswald"/>
                <a:sym typeface="Oswald"/>
              </a:rPr>
              <a:t>Mac/iOS - use </a:t>
            </a:r>
            <a:r>
              <a:rPr lang="en" u="sng">
                <a:solidFill>
                  <a:schemeClr val="hlink"/>
                </a:solidFill>
                <a:latin typeface="Oswald"/>
                <a:ea typeface="Oswald"/>
                <a:cs typeface="Oswald"/>
                <a:sym typeface="Oswald"/>
                <a:hlinkClick r:id="rId4"/>
              </a:rPr>
              <a:t>VoiceOver</a:t>
            </a:r>
            <a:r>
              <a:rPr lang="en">
                <a:solidFill>
                  <a:schemeClr val="dk1"/>
                </a:solidFill>
                <a:latin typeface="Oswald"/>
                <a:ea typeface="Oswald"/>
                <a:cs typeface="Oswald"/>
                <a:sym typeface="Oswald"/>
              </a:rPr>
              <a:t> (built-in)</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Font typeface="Oswald"/>
              <a:buAutoNum type="alphaLcPeriod"/>
            </a:pPr>
            <a:r>
              <a:rPr lang="en">
                <a:solidFill>
                  <a:schemeClr val="dk1"/>
                </a:solidFill>
                <a:latin typeface="Oswald"/>
                <a:ea typeface="Oswald"/>
                <a:cs typeface="Oswald"/>
                <a:sym typeface="Oswald"/>
              </a:rPr>
              <a:t>Android - use </a:t>
            </a:r>
            <a:r>
              <a:rPr lang="en" u="sng">
                <a:solidFill>
                  <a:schemeClr val="hlink"/>
                </a:solidFill>
                <a:latin typeface="Oswald"/>
                <a:ea typeface="Oswald"/>
                <a:cs typeface="Oswald"/>
                <a:sym typeface="Oswald"/>
                <a:hlinkClick r:id="rId5"/>
              </a:rPr>
              <a:t>Talkback</a:t>
            </a:r>
            <a:r>
              <a:rPr lang="en">
                <a:solidFill>
                  <a:schemeClr val="dk1"/>
                </a:solidFill>
                <a:latin typeface="Oswald"/>
                <a:ea typeface="Oswald"/>
                <a:cs typeface="Oswald"/>
                <a:sym typeface="Oswald"/>
              </a:rPr>
              <a:t> (built-in)</a:t>
            </a:r>
            <a:endParaRPr>
              <a:solidFill>
                <a:schemeClr val="dk1"/>
              </a:solidFill>
              <a:latin typeface="Oswald"/>
              <a:ea typeface="Oswald"/>
              <a:cs typeface="Oswald"/>
              <a:sym typeface="Oswa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Oswald"/>
              <a:buAutoNum type="arabicPeriod"/>
            </a:pPr>
            <a:r>
              <a:rPr lang="en" sz="1600" u="sng">
                <a:solidFill>
                  <a:schemeClr val="hlink"/>
                </a:solidFill>
                <a:latin typeface="Oswald"/>
                <a:ea typeface="Oswald"/>
                <a:cs typeface="Oswald"/>
                <a:sym typeface="Oswald"/>
                <a:hlinkClick r:id="rId3"/>
              </a:rPr>
              <a:t>Web Content Accessibility Guidelines</a:t>
            </a:r>
            <a:r>
              <a:rPr lang="en" sz="1600">
                <a:latin typeface="Oswald"/>
                <a:ea typeface="Oswald"/>
                <a:cs typeface="Oswald"/>
                <a:sym typeface="Oswald"/>
              </a:rPr>
              <a:t> (WCAG)</a:t>
            </a:r>
            <a:endParaRPr sz="1600">
              <a:latin typeface="Oswald"/>
              <a:ea typeface="Oswald"/>
              <a:cs typeface="Oswald"/>
              <a:sym typeface="Oswald"/>
            </a:endParaRPr>
          </a:p>
          <a:p>
            <a:pPr indent="-330200" lvl="0" marL="457200" rtl="0" algn="l">
              <a:spcBef>
                <a:spcPts val="0"/>
              </a:spcBef>
              <a:spcAft>
                <a:spcPts val="0"/>
              </a:spcAft>
              <a:buSzPts val="1600"/>
              <a:buFont typeface="Oswald"/>
              <a:buAutoNum type="arabicPeriod"/>
            </a:pPr>
            <a:r>
              <a:rPr lang="en" sz="1600" u="sng">
                <a:solidFill>
                  <a:schemeClr val="hlink"/>
                </a:solidFill>
                <a:latin typeface="Oswald"/>
                <a:ea typeface="Oswald"/>
                <a:cs typeface="Oswald"/>
                <a:sym typeface="Oswald"/>
                <a:hlinkClick r:id="rId4"/>
              </a:rPr>
              <a:t>NVDA Shortcut Keys</a:t>
            </a:r>
            <a:endParaRPr sz="1600" u="sng">
              <a:latin typeface="Oswald"/>
              <a:ea typeface="Oswald"/>
              <a:cs typeface="Oswald"/>
              <a:sym typeface="Oswald"/>
            </a:endParaRPr>
          </a:p>
          <a:p>
            <a:pPr indent="-330200" lvl="0" marL="457200" rtl="0" algn="l">
              <a:spcBef>
                <a:spcPts val="0"/>
              </a:spcBef>
              <a:spcAft>
                <a:spcPts val="0"/>
              </a:spcAft>
              <a:buSzPts val="1600"/>
              <a:buFont typeface="Oswald"/>
              <a:buAutoNum type="arabicPeriod"/>
            </a:pPr>
            <a:r>
              <a:rPr lang="en" sz="1600" u="sng">
                <a:solidFill>
                  <a:schemeClr val="hlink"/>
                </a:solidFill>
                <a:latin typeface="Oswald"/>
                <a:ea typeface="Oswald"/>
                <a:cs typeface="Oswald"/>
                <a:sym typeface="Oswald"/>
                <a:hlinkClick r:id="rId5"/>
              </a:rPr>
              <a:t>MacOS VoiceOver Guide</a:t>
            </a:r>
            <a:endParaRPr>
              <a:latin typeface="Oswald"/>
              <a:ea typeface="Oswald"/>
              <a:cs typeface="Oswald"/>
              <a:sym typeface="Oswald"/>
            </a:endParaRPr>
          </a:p>
          <a:p>
            <a:pPr indent="-330200" lvl="0" marL="457200" rtl="0" algn="l">
              <a:spcBef>
                <a:spcPts val="0"/>
              </a:spcBef>
              <a:spcAft>
                <a:spcPts val="0"/>
              </a:spcAft>
              <a:buSzPts val="1600"/>
              <a:buFont typeface="Oswald"/>
              <a:buAutoNum type="arabicPeriod"/>
            </a:pPr>
            <a:r>
              <a:rPr lang="en" sz="1600" u="sng">
                <a:solidFill>
                  <a:schemeClr val="accent5"/>
                </a:solidFill>
                <a:latin typeface="Oswald"/>
                <a:ea typeface="Oswald"/>
                <a:cs typeface="Oswald"/>
                <a:sym typeface="Oswald"/>
                <a:hlinkClick r:id="rId6">
                  <a:extLst>
                    <a:ext uri="{A12FA001-AC4F-418D-AE19-62706E023703}">
                      <ahyp:hlinkClr val="tx"/>
                    </a:ext>
                  </a:extLst>
                </a:hlinkClick>
              </a:rPr>
              <a:t>Android TalkBack Guide</a:t>
            </a:r>
            <a:endParaRPr sz="1600">
              <a:latin typeface="Oswald"/>
              <a:ea typeface="Oswald"/>
              <a:cs typeface="Oswald"/>
              <a:sym typeface="Oswald"/>
            </a:endParaRPr>
          </a:p>
          <a:p>
            <a:pPr indent="-330200" lvl="0" marL="457200" rtl="0" algn="l">
              <a:spcBef>
                <a:spcPts val="0"/>
              </a:spcBef>
              <a:spcAft>
                <a:spcPts val="0"/>
              </a:spcAft>
              <a:buSzPts val="1600"/>
              <a:buFont typeface="Oswald"/>
              <a:buAutoNum type="arabicPeriod"/>
            </a:pPr>
            <a:r>
              <a:rPr lang="en" sz="1600" u="sng">
                <a:solidFill>
                  <a:schemeClr val="hlink"/>
                </a:solidFill>
                <a:latin typeface="Oswald"/>
                <a:ea typeface="Oswald"/>
                <a:cs typeface="Oswald"/>
                <a:sym typeface="Oswald"/>
                <a:hlinkClick r:id="rId7"/>
              </a:rPr>
              <a:t>Vue.js Accessibility Basics</a:t>
            </a:r>
            <a:endParaRPr sz="1600">
              <a:latin typeface="Oswald"/>
              <a:ea typeface="Oswald"/>
              <a:cs typeface="Oswald"/>
              <a:sym typeface="Oswald"/>
            </a:endParaRPr>
          </a:p>
          <a:p>
            <a:pPr indent="-330200" lvl="0" marL="457200" rtl="0" algn="l">
              <a:spcBef>
                <a:spcPts val="0"/>
              </a:spcBef>
              <a:spcAft>
                <a:spcPts val="0"/>
              </a:spcAft>
              <a:buSzPts val="1600"/>
              <a:buFont typeface="Oswald"/>
              <a:buAutoNum type="arabicPeriod"/>
            </a:pPr>
            <a:r>
              <a:rPr lang="en" sz="1600" u="sng">
                <a:solidFill>
                  <a:schemeClr val="hlink"/>
                </a:solidFill>
                <a:latin typeface="Oswald"/>
                <a:ea typeface="Oswald"/>
                <a:cs typeface="Oswald"/>
                <a:sym typeface="Oswald"/>
                <a:hlinkClick r:id="rId8"/>
              </a:rPr>
              <a:t>Accessibility Testing Site</a:t>
            </a:r>
            <a:endParaRPr sz="1600">
              <a:latin typeface="Oswald"/>
              <a:ea typeface="Oswald"/>
              <a:cs typeface="Oswald"/>
              <a:sym typeface="Oswald"/>
            </a:endParaRPr>
          </a:p>
          <a:p>
            <a:pPr indent="-330200" lvl="0" marL="457200" rtl="0" algn="l">
              <a:spcBef>
                <a:spcPts val="0"/>
              </a:spcBef>
              <a:spcAft>
                <a:spcPts val="0"/>
              </a:spcAft>
              <a:buSzPts val="1600"/>
              <a:buFont typeface="Oswald"/>
              <a:buAutoNum type="arabicPeriod"/>
            </a:pPr>
            <a:r>
              <a:rPr lang="en" sz="1600" u="sng">
                <a:solidFill>
                  <a:schemeClr val="hlink"/>
                </a:solidFill>
                <a:latin typeface="Oswald"/>
                <a:ea typeface="Oswald"/>
                <a:cs typeface="Oswald"/>
                <a:sym typeface="Oswald"/>
                <a:hlinkClick r:id="rId9"/>
              </a:rPr>
              <a:t>https://github.com/joshharrison626/Intro-To-Accessibility</a:t>
            </a:r>
            <a:r>
              <a:rPr lang="en" sz="1600">
                <a:latin typeface="Oswald"/>
                <a:ea typeface="Oswald"/>
                <a:cs typeface="Oswald"/>
                <a:sym typeface="Oswald"/>
              </a:rPr>
              <a:t> </a:t>
            </a:r>
            <a:endParaRPr sz="1600">
              <a:latin typeface="Oswald"/>
              <a:ea typeface="Oswald"/>
              <a:cs typeface="Oswald"/>
              <a:sym typeface="Oswald"/>
            </a:endParaRPr>
          </a:p>
        </p:txBody>
      </p:sp>
      <p:sp>
        <p:nvSpPr>
          <p:cNvPr id="330" name="Google Shape;33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Links to resources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Why is Accessibility important?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descr="View this film without Audio Descriptions: https://www.youtu.be/XB4cjbYywqg&#10;&#10;We believe that technology should be accessible to everyone — including Sady Paulson, who uses Switch Control on a Mac to share her thoughts on doing what you love. &#10;&#10;Learn more about our products and built-in accessibility features at http://www.apple.com/accessibility" id="84" name="Google Shape;84;p17" title="Apple – Accessibility – Sady (with Audio Descriptions)">
            <a:hlinkClick r:id="rId3"/>
          </p:cNvPr>
          <p:cNvPicPr preferRelativeResize="0"/>
          <p:nvPr/>
        </p:nvPicPr>
        <p:blipFill>
          <a:blip r:embed="rId4">
            <a:alphaModFix/>
          </a:blip>
          <a:stretch>
            <a:fillRect/>
          </a:stretch>
        </p:blipFill>
        <p:spPr>
          <a:xfrm>
            <a:off x="887875" y="-420700"/>
            <a:ext cx="7418950" cy="5564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dk1"/>
                </a:solidFill>
                <a:latin typeface="Oswald"/>
                <a:ea typeface="Oswald"/>
                <a:cs typeface="Oswald"/>
                <a:sym typeface="Oswald"/>
              </a:rPr>
              <a:t>1 in 12 men have trouble differentiating colors (color blindness) - </a:t>
            </a:r>
            <a:r>
              <a:rPr i="1" lang="en" sz="1400" u="sng">
                <a:solidFill>
                  <a:schemeClr val="accent5"/>
                </a:solidFill>
                <a:latin typeface="Oswald"/>
                <a:ea typeface="Oswald"/>
                <a:cs typeface="Oswald"/>
                <a:sym typeface="Oswald"/>
                <a:hlinkClick r:id="rId3">
                  <a:extLst>
                    <a:ext uri="{A12FA001-AC4F-418D-AE19-62706E023703}">
                      <ahyp:hlinkClr val="tx"/>
                    </a:ext>
                  </a:extLst>
                </a:hlinkClick>
              </a:rPr>
              <a:t>colourblindawareness.org</a:t>
            </a:r>
            <a:endParaRPr i="1" sz="1400">
              <a:solidFill>
                <a:schemeClr val="dk1"/>
              </a:solidFill>
              <a:latin typeface="Oswald"/>
              <a:ea typeface="Oswald"/>
              <a:cs typeface="Oswald"/>
              <a:sym typeface="Oswald"/>
            </a:endParaRPr>
          </a:p>
          <a:p>
            <a:pPr indent="0" lvl="0" marL="0" rtl="0" algn="l">
              <a:spcBef>
                <a:spcPts val="1200"/>
              </a:spcBef>
              <a:spcAft>
                <a:spcPts val="0"/>
              </a:spcAft>
              <a:buNone/>
            </a:pPr>
            <a:r>
              <a:t/>
            </a:r>
            <a:endParaRPr>
              <a:solidFill>
                <a:schemeClr val="dk1"/>
              </a:solidFill>
              <a:latin typeface="Oswald"/>
              <a:ea typeface="Oswald"/>
              <a:cs typeface="Oswald"/>
              <a:sym typeface="Oswald"/>
            </a:endParaRPr>
          </a:p>
          <a:p>
            <a:pPr indent="0" lvl="0" marL="0" rtl="0" algn="l">
              <a:spcBef>
                <a:spcPts val="1200"/>
              </a:spcBef>
              <a:spcAft>
                <a:spcPts val="0"/>
              </a:spcAft>
              <a:buNone/>
            </a:pPr>
            <a:r>
              <a:rPr lang="en">
                <a:solidFill>
                  <a:schemeClr val="dk1"/>
                </a:solidFill>
                <a:latin typeface="Oswald"/>
                <a:ea typeface="Oswald"/>
                <a:cs typeface="Oswald"/>
                <a:sym typeface="Oswald"/>
              </a:rPr>
              <a:t>1 out of 7 people in the world has some sort of disability - </a:t>
            </a:r>
            <a:r>
              <a:rPr i="1" lang="en" sz="1400">
                <a:solidFill>
                  <a:schemeClr val="dk1"/>
                </a:solidFill>
                <a:latin typeface="Oswald"/>
                <a:ea typeface="Oswald"/>
                <a:cs typeface="Oswald"/>
                <a:sym typeface="Oswald"/>
              </a:rPr>
              <a:t>World Health Organization</a:t>
            </a:r>
            <a:endParaRPr i="1" sz="1400">
              <a:solidFill>
                <a:schemeClr val="dk1"/>
              </a:solidFill>
              <a:latin typeface="Oswald"/>
              <a:ea typeface="Oswald"/>
              <a:cs typeface="Oswald"/>
              <a:sym typeface="Oswald"/>
            </a:endParaRPr>
          </a:p>
          <a:p>
            <a:pPr indent="0" lvl="0" marL="0" rtl="0" algn="l">
              <a:spcBef>
                <a:spcPts val="1200"/>
              </a:spcBef>
              <a:spcAft>
                <a:spcPts val="0"/>
              </a:spcAft>
              <a:buNone/>
            </a:pPr>
            <a:r>
              <a:t/>
            </a:r>
            <a:endParaRPr>
              <a:solidFill>
                <a:schemeClr val="dk1"/>
              </a:solidFill>
              <a:latin typeface="Oswald"/>
              <a:ea typeface="Oswald"/>
              <a:cs typeface="Oswald"/>
              <a:sym typeface="Oswald"/>
            </a:endParaRPr>
          </a:p>
          <a:p>
            <a:pPr indent="0" lvl="0" marL="0" rtl="0" algn="l">
              <a:spcBef>
                <a:spcPts val="1200"/>
              </a:spcBef>
              <a:spcAft>
                <a:spcPts val="0"/>
              </a:spcAft>
              <a:buNone/>
            </a:pPr>
            <a:r>
              <a:rPr lang="en">
                <a:solidFill>
                  <a:schemeClr val="dk1"/>
                </a:solidFill>
                <a:latin typeface="Oswald"/>
                <a:ea typeface="Oswald"/>
                <a:cs typeface="Oswald"/>
                <a:sym typeface="Oswald"/>
              </a:rPr>
              <a:t>20% of the US Population has some sort of disability - </a:t>
            </a:r>
            <a:r>
              <a:rPr i="1" lang="en" sz="1400">
                <a:solidFill>
                  <a:schemeClr val="dk1"/>
                </a:solidFill>
                <a:latin typeface="Oswald"/>
                <a:ea typeface="Oswald"/>
                <a:cs typeface="Oswald"/>
                <a:sym typeface="Oswald"/>
              </a:rPr>
              <a:t>US Census Bureau</a:t>
            </a:r>
            <a:endParaRPr i="1" sz="1400">
              <a:solidFill>
                <a:schemeClr val="dk1"/>
              </a:solidFill>
              <a:latin typeface="Oswald"/>
              <a:ea typeface="Oswald"/>
              <a:cs typeface="Oswald"/>
              <a:sym typeface="Oswald"/>
            </a:endParaRPr>
          </a:p>
          <a:p>
            <a:pPr indent="0" lvl="0" marL="0" rtl="0" algn="l">
              <a:spcBef>
                <a:spcPts val="1200"/>
              </a:spcBef>
              <a:spcAft>
                <a:spcPts val="0"/>
              </a:spcAft>
              <a:buNone/>
            </a:pPr>
            <a:r>
              <a:t/>
            </a:r>
            <a:endParaRPr>
              <a:solidFill>
                <a:schemeClr val="dk1"/>
              </a:solidFill>
              <a:latin typeface="Oswald"/>
              <a:ea typeface="Oswald"/>
              <a:cs typeface="Oswald"/>
              <a:sym typeface="Oswald"/>
            </a:endParaRPr>
          </a:p>
          <a:p>
            <a:pPr indent="0" lvl="0" marL="0" rtl="0" algn="l">
              <a:spcBef>
                <a:spcPts val="1200"/>
              </a:spcBef>
              <a:spcAft>
                <a:spcPts val="0"/>
              </a:spcAft>
              <a:buNone/>
            </a:pPr>
            <a:r>
              <a:rPr lang="en">
                <a:solidFill>
                  <a:schemeClr val="dk1"/>
                </a:solidFill>
                <a:latin typeface="Oswald"/>
                <a:ea typeface="Oswald"/>
                <a:cs typeface="Oswald"/>
                <a:sym typeface="Oswald"/>
              </a:rPr>
              <a:t>98% of web home pages have accessibility issues - </a:t>
            </a:r>
            <a:r>
              <a:rPr i="1" lang="en" sz="1400" u="sng">
                <a:solidFill>
                  <a:schemeClr val="accent5"/>
                </a:solidFill>
                <a:latin typeface="Oswald"/>
                <a:ea typeface="Oswald"/>
                <a:cs typeface="Oswald"/>
                <a:sym typeface="Oswald"/>
                <a:hlinkClick r:id="rId4">
                  <a:extLst>
                    <a:ext uri="{A12FA001-AC4F-418D-AE19-62706E023703}">
                      <ahyp:hlinkClr val="tx"/>
                    </a:ext>
                  </a:extLst>
                </a:hlinkClick>
              </a:rPr>
              <a:t>WebAIM Million Report</a:t>
            </a:r>
            <a:endParaRPr>
              <a:solidFill>
                <a:schemeClr val="dk1"/>
              </a:solidFill>
              <a:latin typeface="Oswald"/>
              <a:ea typeface="Oswald"/>
              <a:cs typeface="Oswald"/>
              <a:sym typeface="Oswald"/>
            </a:endParaRPr>
          </a:p>
          <a:p>
            <a:pPr indent="0" lvl="0" marL="0" rtl="0" algn="l">
              <a:spcBef>
                <a:spcPts val="1200"/>
              </a:spcBef>
              <a:spcAft>
                <a:spcPts val="1200"/>
              </a:spcAft>
              <a:buNone/>
            </a:pPr>
            <a:r>
              <a:t/>
            </a:r>
            <a:endParaRPr>
              <a:solidFill>
                <a:schemeClr val="dk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0" st="0"/>
                                            </p:txEl>
                                          </p:spTgt>
                                        </p:tgtEl>
                                        <p:attrNameLst>
                                          <p:attrName>style.visibility</p:attrName>
                                        </p:attrNameLst>
                                      </p:cBhvr>
                                      <p:to>
                                        <p:strVal val="visible"/>
                                      </p:to>
                                    </p:set>
                                    <p:animEffect filter="fade" transition="in">
                                      <p:cBhvr>
                                        <p:cTn dur="1000"/>
                                        <p:tgtEl>
                                          <p:spTgt spid="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1" st="1"/>
                                            </p:txEl>
                                          </p:spTgt>
                                        </p:tgtEl>
                                        <p:attrNameLst>
                                          <p:attrName>style.visibility</p:attrName>
                                        </p:attrNameLst>
                                      </p:cBhvr>
                                      <p:to>
                                        <p:strVal val="visible"/>
                                      </p:to>
                                    </p:set>
                                    <p:animEffect filter="fade" transition="in">
                                      <p:cBhvr>
                                        <p:cTn dur="1000"/>
                                        <p:tgtEl>
                                          <p:spTgt spid="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2" st="2"/>
                                            </p:txEl>
                                          </p:spTgt>
                                        </p:tgtEl>
                                        <p:attrNameLst>
                                          <p:attrName>style.visibility</p:attrName>
                                        </p:attrNameLst>
                                      </p:cBhvr>
                                      <p:to>
                                        <p:strVal val="visible"/>
                                      </p:to>
                                    </p:set>
                                    <p:animEffect filter="fade" transition="in">
                                      <p:cBhvr>
                                        <p:cTn dur="1000"/>
                                        <p:tgtEl>
                                          <p:spTgt spid="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3" st="3"/>
                                            </p:txEl>
                                          </p:spTgt>
                                        </p:tgtEl>
                                        <p:attrNameLst>
                                          <p:attrName>style.visibility</p:attrName>
                                        </p:attrNameLst>
                                      </p:cBhvr>
                                      <p:to>
                                        <p:strVal val="visible"/>
                                      </p:to>
                                    </p:set>
                                    <p:animEffect filter="fade" transition="in">
                                      <p:cBhvr>
                                        <p:cTn dur="1000"/>
                                        <p:tgtEl>
                                          <p:spTgt spid="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4" st="4"/>
                                            </p:txEl>
                                          </p:spTgt>
                                        </p:tgtEl>
                                        <p:attrNameLst>
                                          <p:attrName>style.visibility</p:attrName>
                                        </p:attrNameLst>
                                      </p:cBhvr>
                                      <p:to>
                                        <p:strVal val="visible"/>
                                      </p:to>
                                    </p:set>
                                    <p:animEffect filter="fade" transition="in">
                                      <p:cBhvr>
                                        <p:cTn dur="1000"/>
                                        <p:tgtEl>
                                          <p:spTgt spid="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5" st="5"/>
                                            </p:txEl>
                                          </p:spTgt>
                                        </p:tgtEl>
                                        <p:attrNameLst>
                                          <p:attrName>style.visibility</p:attrName>
                                        </p:attrNameLst>
                                      </p:cBhvr>
                                      <p:to>
                                        <p:strVal val="visible"/>
                                      </p:to>
                                    </p:set>
                                    <p:animEffect filter="fade" transition="in">
                                      <p:cBhvr>
                                        <p:cTn dur="1000"/>
                                        <p:tgtEl>
                                          <p:spTgt spid="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6" st="6"/>
                                            </p:txEl>
                                          </p:spTgt>
                                        </p:tgtEl>
                                        <p:attrNameLst>
                                          <p:attrName>style.visibility</p:attrName>
                                        </p:attrNameLst>
                                      </p:cBhvr>
                                      <p:to>
                                        <p:strVal val="visible"/>
                                      </p:to>
                                    </p:set>
                                    <p:animEffect filter="fade" transition="in">
                                      <p:cBhvr>
                                        <p:cTn dur="1000"/>
                                        <p:tgtEl>
                                          <p:spTgt spid="9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7" st="7"/>
                                            </p:txEl>
                                          </p:spTgt>
                                        </p:tgtEl>
                                        <p:attrNameLst>
                                          <p:attrName>style.visibility</p:attrName>
                                        </p:attrNameLst>
                                      </p:cBhvr>
                                      <p:to>
                                        <p:strVal val="visible"/>
                                      </p:to>
                                    </p:set>
                                    <p:animEffect filter="fade" transition="in">
                                      <p:cBhvr>
                                        <p:cTn dur="1000"/>
                                        <p:tgtEl>
                                          <p:spTgt spid="9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25125" y="1311300"/>
            <a:ext cx="4214100" cy="116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160"/>
              <a:t>What</a:t>
            </a:r>
            <a:r>
              <a:rPr lang="en" sz="3160"/>
              <a:t> is Accessibility?</a:t>
            </a:r>
            <a:endParaRPr sz="3160"/>
          </a:p>
        </p:txBody>
      </p:sp>
      <p:sp>
        <p:nvSpPr>
          <p:cNvPr id="96" name="Google Shape;96;p19"/>
          <p:cNvSpPr txBox="1"/>
          <p:nvPr>
            <p:ph idx="1" type="body"/>
          </p:nvPr>
        </p:nvSpPr>
        <p:spPr>
          <a:xfrm>
            <a:off x="4539225" y="1311300"/>
            <a:ext cx="4604700" cy="383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solidFill>
                  <a:schemeClr val="dk1"/>
                </a:solidFill>
                <a:latin typeface="Oswald"/>
                <a:ea typeface="Oswald"/>
                <a:cs typeface="Oswald"/>
                <a:sym typeface="Oswald"/>
              </a:rPr>
              <a:t>Accessibility is the design of products, devices, services, or environments for people with disabilities.</a:t>
            </a:r>
            <a:endParaRPr sz="2800">
              <a:latin typeface="Oswald"/>
              <a:ea typeface="Oswald"/>
              <a:cs typeface="Oswald"/>
              <a:sym typeface="Oswald"/>
            </a:endParaRPr>
          </a:p>
          <a:p>
            <a:pPr indent="0" lvl="0" marL="0" rtl="0" algn="l">
              <a:spcBef>
                <a:spcPts val="1200"/>
              </a:spcBef>
              <a:spcAft>
                <a:spcPts val="0"/>
              </a:spcAft>
              <a:buNone/>
            </a:pPr>
            <a:r>
              <a:t/>
            </a:r>
            <a:endParaRPr>
              <a:latin typeface="Oswald"/>
              <a:ea typeface="Oswald"/>
              <a:cs typeface="Oswald"/>
              <a:sym typeface="Oswald"/>
            </a:endParaRPr>
          </a:p>
          <a:p>
            <a:pPr indent="0" lvl="0" marL="0" rtl="0" algn="l">
              <a:spcBef>
                <a:spcPts val="1200"/>
              </a:spcBef>
              <a:spcAft>
                <a:spcPts val="1200"/>
              </a:spcAft>
              <a:buNone/>
            </a:pPr>
            <a:r>
              <a:t/>
            </a:r>
            <a:endParaRPr>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25125" y="1311300"/>
            <a:ext cx="4214100" cy="116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160"/>
              <a:t>Why is Accessibility important?</a:t>
            </a:r>
            <a:endParaRPr sz="3160"/>
          </a:p>
        </p:txBody>
      </p:sp>
      <p:sp>
        <p:nvSpPr>
          <p:cNvPr id="102" name="Google Shape;102;p20"/>
          <p:cNvSpPr txBox="1"/>
          <p:nvPr>
            <p:ph idx="1" type="body"/>
          </p:nvPr>
        </p:nvSpPr>
        <p:spPr>
          <a:xfrm>
            <a:off x="4539225" y="1311300"/>
            <a:ext cx="4604700" cy="383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solidFill>
                  <a:schemeClr val="dk1"/>
                </a:solidFill>
                <a:latin typeface="Oswald"/>
                <a:ea typeface="Oswald"/>
                <a:cs typeface="Oswald"/>
                <a:sym typeface="Oswald"/>
              </a:rPr>
              <a:t>Accessibility is the design of products, devices, services, or environments for people with disabilities.</a:t>
            </a:r>
            <a:endParaRPr sz="2800">
              <a:latin typeface="Oswald"/>
              <a:ea typeface="Oswald"/>
              <a:cs typeface="Oswald"/>
              <a:sym typeface="Oswald"/>
            </a:endParaRPr>
          </a:p>
          <a:p>
            <a:pPr indent="0" lvl="0" marL="0" rtl="0" algn="l">
              <a:spcBef>
                <a:spcPts val="1200"/>
              </a:spcBef>
              <a:spcAft>
                <a:spcPts val="0"/>
              </a:spcAft>
              <a:buNone/>
            </a:pPr>
            <a:r>
              <a:t/>
            </a:r>
            <a:endParaRPr>
              <a:latin typeface="Oswald"/>
              <a:ea typeface="Oswald"/>
              <a:cs typeface="Oswald"/>
              <a:sym typeface="Oswald"/>
            </a:endParaRPr>
          </a:p>
          <a:p>
            <a:pPr indent="0" lvl="0" marL="0" rtl="0" algn="l">
              <a:spcBef>
                <a:spcPts val="1200"/>
              </a:spcBef>
              <a:spcAft>
                <a:spcPts val="1200"/>
              </a:spcAft>
              <a:buNone/>
            </a:pPr>
            <a:r>
              <a:t/>
            </a:r>
            <a:endParaRPr>
              <a:latin typeface="Oswald"/>
              <a:ea typeface="Oswald"/>
              <a:cs typeface="Oswald"/>
              <a:sym typeface="Oswald"/>
            </a:endParaRPr>
          </a:p>
        </p:txBody>
      </p:sp>
      <p:sp>
        <p:nvSpPr>
          <p:cNvPr id="103" name="Google Shape;103;p20"/>
          <p:cNvSpPr txBox="1"/>
          <p:nvPr/>
        </p:nvSpPr>
        <p:spPr>
          <a:xfrm>
            <a:off x="0" y="3917700"/>
            <a:ext cx="9144000" cy="615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800">
                <a:solidFill>
                  <a:schemeClr val="dk1"/>
                </a:solidFill>
                <a:latin typeface="Oswald"/>
                <a:ea typeface="Oswald"/>
                <a:cs typeface="Oswald"/>
                <a:sym typeface="Oswald"/>
              </a:rPr>
              <a:t>Accessibility means </a:t>
            </a:r>
            <a:r>
              <a:rPr b="1" i="1" lang="en" sz="2800">
                <a:solidFill>
                  <a:schemeClr val="dk1"/>
                </a:solidFill>
                <a:latin typeface="Oswald"/>
                <a:ea typeface="Oswald"/>
                <a:cs typeface="Oswald"/>
                <a:sym typeface="Oswald"/>
              </a:rPr>
              <a:t>independence</a:t>
            </a:r>
            <a:r>
              <a:rPr lang="en" sz="2800">
                <a:solidFill>
                  <a:schemeClr val="dk1"/>
                </a:solidFill>
                <a:latin typeface="Oswald"/>
                <a:ea typeface="Oswald"/>
                <a:cs typeface="Oswald"/>
                <a:sym typeface="Oswald"/>
              </a:rPr>
              <a:t>.</a:t>
            </a:r>
            <a:endParaRPr sz="2800">
              <a:solidFill>
                <a:schemeClr val="dk1"/>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Importance of Inclusive Design</a:t>
            </a:r>
            <a:endParaRPr/>
          </a:p>
        </p:txBody>
      </p:sp>
      <p:sp>
        <p:nvSpPr>
          <p:cNvPr id="109" name="Google Shape;109;p21"/>
          <p:cNvSpPr txBox="1"/>
          <p:nvPr/>
        </p:nvSpPr>
        <p:spPr>
          <a:xfrm>
            <a:off x="377399" y="1481328"/>
            <a:ext cx="8334600" cy="2809500"/>
          </a:xfrm>
          <a:prstGeom prst="rect">
            <a:avLst/>
          </a:prstGeom>
          <a:noFill/>
          <a:ln>
            <a:noFill/>
          </a:ln>
        </p:spPr>
        <p:txBody>
          <a:bodyPr anchorCtr="0" anchor="t" bIns="34275" lIns="68550" spcFirstLastPara="1" rIns="68550" wrap="square" tIns="34275">
            <a:noAutofit/>
          </a:bodyPr>
          <a:lstStyle/>
          <a:p>
            <a:pPr indent="0" lvl="0" marL="0" rtl="0" algn="l">
              <a:lnSpc>
                <a:spcPct val="95000"/>
              </a:lnSpc>
              <a:spcBef>
                <a:spcPts val="0"/>
              </a:spcBef>
              <a:spcAft>
                <a:spcPts val="300"/>
              </a:spcAft>
              <a:buNone/>
            </a:pPr>
            <a:r>
              <a:t/>
            </a:r>
            <a:endParaRPr sz="2000">
              <a:solidFill>
                <a:srgbClr val="000000"/>
              </a:solidFill>
              <a:latin typeface="AvenirNext forINTUIT W05 Demi"/>
              <a:ea typeface="AvenirNext forINTUIT W05 Demi"/>
              <a:cs typeface="AvenirNext forINTUIT W05 Demi"/>
              <a:sym typeface="AvenirNext forINTUIT W05 Demi"/>
            </a:endParaRPr>
          </a:p>
        </p:txBody>
      </p:sp>
      <p:pic>
        <p:nvPicPr>
          <p:cNvPr id="110" name="Google Shape;110;p21"/>
          <p:cNvPicPr preferRelativeResize="0"/>
          <p:nvPr/>
        </p:nvPicPr>
        <p:blipFill rotWithShape="1">
          <a:blip r:embed="rId3">
            <a:alphaModFix/>
          </a:blip>
          <a:srcRect b="13856" l="4787" r="7036" t="8648"/>
          <a:stretch/>
        </p:blipFill>
        <p:spPr>
          <a:xfrm>
            <a:off x="771325" y="1054625"/>
            <a:ext cx="7412900" cy="3986025"/>
          </a:xfrm>
          <a:prstGeom prst="rect">
            <a:avLst/>
          </a:prstGeom>
          <a:noFill/>
          <a:ln>
            <a:noFill/>
          </a:ln>
        </p:spPr>
      </p:pic>
      <p:sp>
        <p:nvSpPr>
          <p:cNvPr id="111" name="Google Shape;111;p21"/>
          <p:cNvSpPr/>
          <p:nvPr/>
        </p:nvSpPr>
        <p:spPr>
          <a:xfrm>
            <a:off x="885850" y="2249075"/>
            <a:ext cx="1506600" cy="1590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1"/>
          <p:cNvSpPr/>
          <p:nvPr/>
        </p:nvSpPr>
        <p:spPr>
          <a:xfrm>
            <a:off x="6541400" y="2249075"/>
            <a:ext cx="1506600" cy="1590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p:nvPr/>
        </p:nvSpPr>
        <p:spPr>
          <a:xfrm>
            <a:off x="4044950" y="1237725"/>
            <a:ext cx="858300" cy="2280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1"/>
          <p:cNvSpPr/>
          <p:nvPr/>
        </p:nvSpPr>
        <p:spPr>
          <a:xfrm>
            <a:off x="3239350" y="2527100"/>
            <a:ext cx="485400" cy="991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